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56" r:id="rId3"/>
    <p:sldId id="263" r:id="rId4"/>
    <p:sldId id="269" r:id="rId5"/>
    <p:sldId id="267" r:id="rId6"/>
    <p:sldId id="266" r:id="rId7"/>
    <p:sldId id="258" r:id="rId8"/>
    <p:sldId id="259" r:id="rId9"/>
    <p:sldId id="262" r:id="rId10"/>
    <p:sldId id="268" r:id="rId11"/>
    <p:sldId id="261" r:id="rId12"/>
    <p:sldId id="264" r:id="rId13"/>
    <p:sldId id="265" r:id="rId14"/>
    <p:sldId id="260" r:id="rId15"/>
    <p:sldId id="271"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192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a:t>Στυλ κύριου τίτλου</a:t>
            </a: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3F111B7A-4979-48D2-9081-9CC4E8A9600D}" type="datetimeFigureOut">
              <a:rPr lang="el-GR" smtClean="0"/>
              <a:t>24/10/2023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E210FA9-75F6-4198-854E-5DC6F8D77654}" type="slidenum">
              <a:rPr lang="el-GR" smtClean="0"/>
              <a:t>‹#›</a:t>
            </a:fld>
            <a:endParaRPr lang="el-GR"/>
          </a:p>
        </p:txBody>
      </p:sp>
    </p:spTree>
    <p:extLst>
      <p:ext uri="{BB962C8B-B14F-4D97-AF65-F5344CB8AC3E}">
        <p14:creationId xmlns:p14="http://schemas.microsoft.com/office/powerpoint/2010/main" val="481868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3F111B7A-4979-48D2-9081-9CC4E8A9600D}" type="datetimeFigureOut">
              <a:rPr lang="el-GR" smtClean="0"/>
              <a:t>24/10/2023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E210FA9-75F6-4198-854E-5DC6F8D77654}" type="slidenum">
              <a:rPr lang="el-GR" smtClean="0"/>
              <a:t>‹#›</a:t>
            </a:fld>
            <a:endParaRPr lang="el-GR"/>
          </a:p>
        </p:txBody>
      </p:sp>
    </p:spTree>
    <p:extLst>
      <p:ext uri="{BB962C8B-B14F-4D97-AF65-F5344CB8AC3E}">
        <p14:creationId xmlns:p14="http://schemas.microsoft.com/office/powerpoint/2010/main" val="84016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3F111B7A-4979-48D2-9081-9CC4E8A9600D}" type="datetimeFigureOut">
              <a:rPr lang="el-GR" smtClean="0"/>
              <a:t>24/10/2023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E210FA9-75F6-4198-854E-5DC6F8D77654}" type="slidenum">
              <a:rPr lang="el-GR" smtClean="0"/>
              <a:t>‹#›</a:t>
            </a:fld>
            <a:endParaRPr lang="el-GR"/>
          </a:p>
        </p:txBody>
      </p:sp>
    </p:spTree>
    <p:extLst>
      <p:ext uri="{BB962C8B-B14F-4D97-AF65-F5344CB8AC3E}">
        <p14:creationId xmlns:p14="http://schemas.microsoft.com/office/powerpoint/2010/main" val="2105113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3F111B7A-4979-48D2-9081-9CC4E8A9600D}" type="datetimeFigureOut">
              <a:rPr lang="el-GR" smtClean="0"/>
              <a:t>24/10/2023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E210FA9-75F6-4198-854E-5DC6F8D77654}" type="slidenum">
              <a:rPr lang="el-GR" smtClean="0"/>
              <a:t>‹#›</a:t>
            </a:fld>
            <a:endParaRPr lang="el-GR"/>
          </a:p>
        </p:txBody>
      </p:sp>
    </p:spTree>
    <p:extLst>
      <p:ext uri="{BB962C8B-B14F-4D97-AF65-F5344CB8AC3E}">
        <p14:creationId xmlns:p14="http://schemas.microsoft.com/office/powerpoint/2010/main" val="1592145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3F111B7A-4979-48D2-9081-9CC4E8A9600D}" type="datetimeFigureOut">
              <a:rPr lang="el-GR" smtClean="0"/>
              <a:t>24/10/2023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E210FA9-75F6-4198-854E-5DC6F8D77654}" type="slidenum">
              <a:rPr lang="el-GR" smtClean="0"/>
              <a:t>‹#›</a:t>
            </a:fld>
            <a:endParaRPr lang="el-GR"/>
          </a:p>
        </p:txBody>
      </p:sp>
    </p:spTree>
    <p:extLst>
      <p:ext uri="{BB962C8B-B14F-4D97-AF65-F5344CB8AC3E}">
        <p14:creationId xmlns:p14="http://schemas.microsoft.com/office/powerpoint/2010/main" val="3363644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3F111B7A-4979-48D2-9081-9CC4E8A9600D}" type="datetimeFigureOut">
              <a:rPr lang="el-GR" smtClean="0"/>
              <a:t>24/10/2023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E210FA9-75F6-4198-854E-5DC6F8D77654}" type="slidenum">
              <a:rPr lang="el-GR" smtClean="0"/>
              <a:t>‹#›</a:t>
            </a:fld>
            <a:endParaRPr lang="el-GR"/>
          </a:p>
        </p:txBody>
      </p:sp>
    </p:spTree>
    <p:extLst>
      <p:ext uri="{BB962C8B-B14F-4D97-AF65-F5344CB8AC3E}">
        <p14:creationId xmlns:p14="http://schemas.microsoft.com/office/powerpoint/2010/main" val="4052367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3F111B7A-4979-48D2-9081-9CC4E8A9600D}" type="datetimeFigureOut">
              <a:rPr lang="el-GR" smtClean="0"/>
              <a:t>24/10/2023</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0E210FA9-75F6-4198-854E-5DC6F8D77654}" type="slidenum">
              <a:rPr lang="el-GR" smtClean="0"/>
              <a:t>‹#›</a:t>
            </a:fld>
            <a:endParaRPr lang="el-GR"/>
          </a:p>
        </p:txBody>
      </p:sp>
    </p:spTree>
    <p:extLst>
      <p:ext uri="{BB962C8B-B14F-4D97-AF65-F5344CB8AC3E}">
        <p14:creationId xmlns:p14="http://schemas.microsoft.com/office/powerpoint/2010/main" val="550989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3F111B7A-4979-48D2-9081-9CC4E8A9600D}" type="datetimeFigureOut">
              <a:rPr lang="el-GR" smtClean="0"/>
              <a:t>24/10/2023</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0E210FA9-75F6-4198-854E-5DC6F8D77654}" type="slidenum">
              <a:rPr lang="el-GR" smtClean="0"/>
              <a:t>‹#›</a:t>
            </a:fld>
            <a:endParaRPr lang="el-GR"/>
          </a:p>
        </p:txBody>
      </p:sp>
    </p:spTree>
    <p:extLst>
      <p:ext uri="{BB962C8B-B14F-4D97-AF65-F5344CB8AC3E}">
        <p14:creationId xmlns:p14="http://schemas.microsoft.com/office/powerpoint/2010/main" val="870412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3F111B7A-4979-48D2-9081-9CC4E8A9600D}" type="datetimeFigureOut">
              <a:rPr lang="el-GR" smtClean="0"/>
              <a:t>24/10/2023</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0E210FA9-75F6-4198-854E-5DC6F8D77654}" type="slidenum">
              <a:rPr lang="el-GR" smtClean="0"/>
              <a:t>‹#›</a:t>
            </a:fld>
            <a:endParaRPr lang="el-GR"/>
          </a:p>
        </p:txBody>
      </p:sp>
    </p:spTree>
    <p:extLst>
      <p:ext uri="{BB962C8B-B14F-4D97-AF65-F5344CB8AC3E}">
        <p14:creationId xmlns:p14="http://schemas.microsoft.com/office/powerpoint/2010/main" val="494776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3F111B7A-4979-48D2-9081-9CC4E8A9600D}" type="datetimeFigureOut">
              <a:rPr lang="el-GR" smtClean="0"/>
              <a:t>24/10/2023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E210FA9-75F6-4198-854E-5DC6F8D77654}" type="slidenum">
              <a:rPr lang="el-GR" smtClean="0"/>
              <a:t>‹#›</a:t>
            </a:fld>
            <a:endParaRPr lang="el-GR"/>
          </a:p>
        </p:txBody>
      </p:sp>
    </p:spTree>
    <p:extLst>
      <p:ext uri="{BB962C8B-B14F-4D97-AF65-F5344CB8AC3E}">
        <p14:creationId xmlns:p14="http://schemas.microsoft.com/office/powerpoint/2010/main" val="1607809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3F111B7A-4979-48D2-9081-9CC4E8A9600D}" type="datetimeFigureOut">
              <a:rPr lang="el-GR" smtClean="0"/>
              <a:t>24/10/2023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E210FA9-75F6-4198-854E-5DC6F8D77654}" type="slidenum">
              <a:rPr lang="el-GR" smtClean="0"/>
              <a:t>‹#›</a:t>
            </a:fld>
            <a:endParaRPr lang="el-GR"/>
          </a:p>
        </p:txBody>
      </p:sp>
    </p:spTree>
    <p:extLst>
      <p:ext uri="{BB962C8B-B14F-4D97-AF65-F5344CB8AC3E}">
        <p14:creationId xmlns:p14="http://schemas.microsoft.com/office/powerpoint/2010/main" val="3965300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20000"/>
                <a:lumOff val="80000"/>
              </a:schemeClr>
            </a:gs>
            <a:gs pos="74000">
              <a:srgbClr val="EDEDED"/>
            </a:gs>
            <a:gs pos="23000">
              <a:schemeClr val="bg1">
                <a:lumMod val="85000"/>
              </a:schemeClr>
            </a:gs>
            <a:gs pos="95417">
              <a:schemeClr val="accent1">
                <a:lumMod val="20000"/>
                <a:lumOff val="80000"/>
              </a:schemeClr>
            </a:gs>
          </a:gsLst>
          <a:lin ang="5400000" scaled="0"/>
          <a:tileRect/>
        </a:gra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111B7A-4979-48D2-9081-9CC4E8A9600D}" type="datetimeFigureOut">
              <a:rPr lang="el-GR" smtClean="0"/>
              <a:t>24/10/2023</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210FA9-75F6-4198-854E-5DC6F8D77654}" type="slidenum">
              <a:rPr lang="el-GR" smtClean="0"/>
              <a:t>‹#›</a:t>
            </a:fld>
            <a:endParaRPr lang="el-GR"/>
          </a:p>
        </p:txBody>
      </p:sp>
    </p:spTree>
    <p:extLst>
      <p:ext uri="{BB962C8B-B14F-4D97-AF65-F5344CB8AC3E}">
        <p14:creationId xmlns:p14="http://schemas.microsoft.com/office/powerpoint/2010/main" val="631263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www.yme.gr/metafores/texnologia-oximaton/oximata-eidikis-xrisis-eidikoy-skopoy"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www.yme.gr/metafores/texnologia-oximaton/oximata-eidikis-xrisis-eidikoy-skopoy/item/download/4748_9ed52e7f222aa5b8515df6880e803c79" TargetMode="External"/><Relationship Id="rId3" Type="http://schemas.openxmlformats.org/officeDocument/2006/relationships/hyperlink" Target="https://www.yme.gr/metafores/texnologia-oximaton/oximata-eidikis-xrisis-eidikoy-skopoy" TargetMode="External"/><Relationship Id="rId7" Type="http://schemas.openxmlformats.org/officeDocument/2006/relationships/hyperlink" Target="https://www.yme.gr/images/articleimages/texnologia_oximaton/Oximata_Eidikis_Xrisis_-_Eidikou_Skopou/Deyteri_Symplirosi_tou_Parartimatos_I__tis_42610_2341_y_a.pdf" TargetMode="External"/><Relationship Id="rId12" Type="http://schemas.openxmlformats.org/officeDocument/2006/relationships/image" Target="../media/image4.png"/><Relationship Id="rId2" Type="http://schemas.openxmlformats.org/officeDocument/2006/relationships/hyperlink" Target="http://188.164.203.94/index.php?tid=1673" TargetMode="External"/><Relationship Id="rId1" Type="http://schemas.openxmlformats.org/officeDocument/2006/relationships/slideLayout" Target="../slideLayouts/slideLayout2.xml"/><Relationship Id="rId6" Type="http://schemas.openxmlformats.org/officeDocument/2006/relationships/hyperlink" Target="https://www.yme.gr/metafores/texnologia-oximaton/oximata-eidikis-xrisis-eidikoy-skopoy/item/download/3988_61bf12b631f97bd3b7b728f23b161354" TargetMode="External"/><Relationship Id="rId11" Type="http://schemas.openxmlformats.org/officeDocument/2006/relationships/image" Target="../media/image3.png"/><Relationship Id="rId5" Type="http://schemas.openxmlformats.org/officeDocument/2006/relationships/hyperlink" Target="https://www.yme.gr/metafores/texnologia-oximaton/oximata-eidikis-xrisis-eidikoy-skopoy/item/download/3945_685add619dc23f32e00d534e252bc313" TargetMode="External"/><Relationship Id="rId10" Type="http://schemas.openxmlformats.org/officeDocument/2006/relationships/hyperlink" Target="https://www.yme.gr/getfile.php?id=6229" TargetMode="External"/><Relationship Id="rId4" Type="http://schemas.openxmlformats.org/officeDocument/2006/relationships/hyperlink" Target="https://www.yme.gr/metafores/texnologia-oximaton/oximata-eidikis-xrisis-eidikoy-skopoy/item/download/3951_503120492e9eb5eba0ef4d32db246fa1" TargetMode="External"/><Relationship Id="rId9" Type="http://schemas.openxmlformats.org/officeDocument/2006/relationships/hyperlink" Target="https://www.yme.gr/images/articleimages/Oximata_eidikis_xrisis_eidikou_skopoy/%CE%A8%CE%9B%CE%91%CE%91465%CE%A7%CE%98%CE%9E-%CE%983%CE%A8.pdf"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9" descr="C:\Users\pelagia\Desktop\a_ΔΟΥΛΕΙΑ\Logos SITE epistoloxarta ka\LOGOS ΠΟΕΒΥ\τριγωνάκι μόνο.jpg"/>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500738" y="762000"/>
            <a:ext cx="6142527" cy="52578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http://www.poevy.gr/images/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93453" y="990600"/>
            <a:ext cx="5357097" cy="17526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4495800" y="2133601"/>
            <a:ext cx="2971800" cy="338554"/>
          </a:xfrm>
          <a:prstGeom prst="rect">
            <a:avLst/>
          </a:prstGeom>
          <a:noFill/>
        </p:spPr>
        <p:txBody>
          <a:bodyPr wrap="square" rtlCol="0">
            <a:spAutoFit/>
          </a:bodyPr>
          <a:lstStyle/>
          <a:p>
            <a:r>
              <a:rPr lang="en-US" sz="1600" b="1" dirty="0">
                <a:solidFill>
                  <a:srgbClr val="0070C0"/>
                </a:solidFill>
                <a:cs typeface="Aharoni" panose="02010803020104030203" pitchFamily="2" charset="-79"/>
              </a:rPr>
              <a:t>www.poevy.gr  www.tzami.gr </a:t>
            </a:r>
            <a:endParaRPr lang="el-GR" sz="1600" b="1" dirty="0">
              <a:solidFill>
                <a:srgbClr val="0070C0"/>
              </a:solidFill>
              <a:cs typeface="Aharoni" panose="02010803020104030203" pitchFamily="2" charset="-79"/>
            </a:endParaRPr>
          </a:p>
        </p:txBody>
      </p:sp>
      <p:sp>
        <p:nvSpPr>
          <p:cNvPr id="4" name="TextBox 3"/>
          <p:cNvSpPr txBox="1"/>
          <p:nvPr/>
        </p:nvSpPr>
        <p:spPr>
          <a:xfrm>
            <a:off x="1371601" y="3505200"/>
            <a:ext cx="6400799" cy="461665"/>
          </a:xfrm>
          <a:prstGeom prst="rect">
            <a:avLst/>
          </a:prstGeom>
          <a:noFill/>
        </p:spPr>
        <p:txBody>
          <a:bodyPr wrap="square" rtlCol="0">
            <a:spAutoFit/>
          </a:bodyPr>
          <a:lstStyle/>
          <a:p>
            <a:pPr algn="ctr"/>
            <a:r>
              <a:rPr lang="el-GR" sz="2400" b="1" dirty="0">
                <a:solidFill>
                  <a:srgbClr val="0070C0"/>
                </a:solidFill>
              </a:rPr>
              <a:t>ΟΧΗΜΑΤΑ ΕΙΔΙΚΗΣ ΧΡΗΣΗΣ – ΕΙΔΙΚΟΥ ΣΚΟΠΟΥ</a:t>
            </a:r>
          </a:p>
        </p:txBody>
      </p:sp>
      <p:sp>
        <p:nvSpPr>
          <p:cNvPr id="7" name="Rectangle 7"/>
          <p:cNvSpPr>
            <a:spLocks noChangeArrowheads="1"/>
          </p:cNvSpPr>
          <p:nvPr/>
        </p:nvSpPr>
        <p:spPr bwMode="auto">
          <a:xfrm>
            <a:off x="2438441" y="5290319"/>
            <a:ext cx="4732386" cy="577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2636838" algn="ctr"/>
                <a:tab pos="5273675" algn="r"/>
              </a:tabLst>
              <a:defRPr>
                <a:solidFill>
                  <a:schemeClr val="tx1"/>
                </a:solidFill>
                <a:latin typeface="Arial" pitchFamily="34" charset="0"/>
                <a:cs typeface="Arial" pitchFamily="34" charset="0"/>
              </a:defRPr>
            </a:lvl1pPr>
            <a:lvl2pPr fontAlgn="base">
              <a:spcBef>
                <a:spcPct val="0"/>
              </a:spcBef>
              <a:spcAft>
                <a:spcPct val="0"/>
              </a:spcAft>
              <a:tabLst>
                <a:tab pos="2636838" algn="ctr"/>
                <a:tab pos="5273675" algn="r"/>
              </a:tabLst>
              <a:defRPr>
                <a:solidFill>
                  <a:schemeClr val="tx1"/>
                </a:solidFill>
                <a:latin typeface="Arial" pitchFamily="34" charset="0"/>
                <a:cs typeface="Arial" pitchFamily="34" charset="0"/>
              </a:defRPr>
            </a:lvl2pPr>
            <a:lvl3pPr fontAlgn="base">
              <a:spcBef>
                <a:spcPct val="0"/>
              </a:spcBef>
              <a:spcAft>
                <a:spcPct val="0"/>
              </a:spcAft>
              <a:tabLst>
                <a:tab pos="2636838" algn="ctr"/>
                <a:tab pos="5273675" algn="r"/>
              </a:tabLst>
              <a:defRPr>
                <a:solidFill>
                  <a:schemeClr val="tx1"/>
                </a:solidFill>
                <a:latin typeface="Arial" pitchFamily="34" charset="0"/>
                <a:cs typeface="Arial" pitchFamily="34" charset="0"/>
              </a:defRPr>
            </a:lvl3pPr>
            <a:lvl4pPr fontAlgn="base">
              <a:spcBef>
                <a:spcPct val="0"/>
              </a:spcBef>
              <a:spcAft>
                <a:spcPct val="0"/>
              </a:spcAft>
              <a:tabLst>
                <a:tab pos="2636838" algn="ctr"/>
                <a:tab pos="5273675" algn="r"/>
              </a:tabLst>
              <a:defRPr>
                <a:solidFill>
                  <a:schemeClr val="tx1"/>
                </a:solidFill>
                <a:latin typeface="Arial" pitchFamily="34" charset="0"/>
                <a:cs typeface="Arial" pitchFamily="34" charset="0"/>
              </a:defRPr>
            </a:lvl4pPr>
            <a:lvl5pPr fontAlgn="base">
              <a:spcBef>
                <a:spcPct val="0"/>
              </a:spcBef>
              <a:spcAft>
                <a:spcPct val="0"/>
              </a:spcAft>
              <a:tabLst>
                <a:tab pos="2636838" algn="ctr"/>
                <a:tab pos="5273675" algn="r"/>
              </a:tabLst>
              <a:defRPr>
                <a:solidFill>
                  <a:schemeClr val="tx1"/>
                </a:solidFill>
                <a:latin typeface="Arial" pitchFamily="34" charset="0"/>
                <a:cs typeface="Arial" pitchFamily="34" charset="0"/>
              </a:defRPr>
            </a:lvl5pPr>
            <a:lvl6pPr fontAlgn="base">
              <a:spcBef>
                <a:spcPct val="0"/>
              </a:spcBef>
              <a:spcAft>
                <a:spcPct val="0"/>
              </a:spcAft>
              <a:tabLst>
                <a:tab pos="2636838" algn="ctr"/>
                <a:tab pos="5273675" algn="r"/>
              </a:tabLst>
              <a:defRPr>
                <a:solidFill>
                  <a:schemeClr val="tx1"/>
                </a:solidFill>
                <a:latin typeface="Arial" pitchFamily="34" charset="0"/>
                <a:cs typeface="Arial" pitchFamily="34" charset="0"/>
              </a:defRPr>
            </a:lvl6pPr>
            <a:lvl7pPr fontAlgn="base">
              <a:spcBef>
                <a:spcPct val="0"/>
              </a:spcBef>
              <a:spcAft>
                <a:spcPct val="0"/>
              </a:spcAft>
              <a:tabLst>
                <a:tab pos="2636838" algn="ctr"/>
                <a:tab pos="5273675" algn="r"/>
              </a:tabLst>
              <a:defRPr>
                <a:solidFill>
                  <a:schemeClr val="tx1"/>
                </a:solidFill>
                <a:latin typeface="Arial" pitchFamily="34" charset="0"/>
                <a:cs typeface="Arial" pitchFamily="34" charset="0"/>
              </a:defRPr>
            </a:lvl7pPr>
            <a:lvl8pPr fontAlgn="base">
              <a:spcBef>
                <a:spcPct val="0"/>
              </a:spcBef>
              <a:spcAft>
                <a:spcPct val="0"/>
              </a:spcAft>
              <a:tabLst>
                <a:tab pos="2636838" algn="ctr"/>
                <a:tab pos="5273675" algn="r"/>
              </a:tabLst>
              <a:defRPr>
                <a:solidFill>
                  <a:schemeClr val="tx1"/>
                </a:solidFill>
                <a:latin typeface="Arial" pitchFamily="34" charset="0"/>
                <a:cs typeface="Arial" pitchFamily="34" charset="0"/>
              </a:defRPr>
            </a:lvl8pPr>
            <a:lvl9pPr fontAlgn="base">
              <a:spcBef>
                <a:spcPct val="0"/>
              </a:spcBef>
              <a:spcAft>
                <a:spcPct val="0"/>
              </a:spcAft>
              <a:tabLst>
                <a:tab pos="2636838" algn="ctr"/>
                <a:tab pos="5273675" algn="r"/>
              </a:tabLs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2636838" algn="ctr"/>
                <a:tab pos="5273675" algn="r"/>
              </a:tabLst>
            </a:pPr>
            <a:r>
              <a:rPr kumimoji="0" lang="el-GR" altLang="el-GR" sz="1050" b="1" i="0" u="none" strike="noStrike" cap="none" normalizeH="0" baseline="0" dirty="0">
                <a:ln>
                  <a:noFill/>
                </a:ln>
                <a:solidFill>
                  <a:srgbClr val="244061"/>
                </a:solidFill>
                <a:effectLst/>
                <a:latin typeface="+mn-lt"/>
                <a:ea typeface="Calibri" pitchFamily="34" charset="0"/>
                <a:cs typeface="Calibri" pitchFamily="34" charset="0"/>
              </a:rPr>
              <a:t>ΠΑΝΕΛΛΗΝΙΑ ΟΜΟΣΠΟΝΔΙΑ ΕΜΠΟΡΩΝ ΒΙΟΤΕΧΝΩΝ ΥΑΛΟΠΙΝΑΚΩΝ (Π.Ο.Ε.Β.Υ.)</a:t>
            </a:r>
            <a:endParaRPr kumimoji="0" lang="el-GR" altLang="el-GR" sz="1050" b="1" i="0" u="none" strike="noStrike" cap="none" normalizeH="0" baseline="0" dirty="0">
              <a:ln>
                <a:noFill/>
              </a:ln>
              <a:solidFill>
                <a:schemeClr val="tx1"/>
              </a:solidFill>
              <a:effectLst/>
              <a:latin typeface="+mn-lt"/>
            </a:endParaRPr>
          </a:p>
          <a:p>
            <a:pPr marL="0" marR="0" lvl="0" indent="0" algn="ctr" defTabSz="914400" rtl="0" eaLnBrk="0" fontAlgn="base" latinLnBrk="0" hangingPunct="0">
              <a:lnSpc>
                <a:spcPct val="100000"/>
              </a:lnSpc>
              <a:spcBef>
                <a:spcPct val="0"/>
              </a:spcBef>
              <a:spcAft>
                <a:spcPct val="0"/>
              </a:spcAft>
              <a:buClrTx/>
              <a:buSzTx/>
              <a:buFontTx/>
              <a:buNone/>
              <a:tabLst>
                <a:tab pos="2636838" algn="ctr"/>
                <a:tab pos="5273675" algn="r"/>
              </a:tabLst>
            </a:pPr>
            <a:r>
              <a:rPr kumimoji="0" lang="el-GR" altLang="el-GR" sz="1050" b="1" i="0" u="none" strike="noStrike" cap="none" normalizeH="0" baseline="0" dirty="0">
                <a:ln>
                  <a:noFill/>
                </a:ln>
                <a:solidFill>
                  <a:srgbClr val="244061"/>
                </a:solidFill>
                <a:effectLst/>
                <a:latin typeface="+mn-lt"/>
                <a:ea typeface="Calibri" pitchFamily="34" charset="0"/>
                <a:cs typeface="Calibri" pitchFamily="34" charset="0"/>
              </a:rPr>
              <a:t>ΔΙΟΜ. ΚΥΡΙΑΚΟΥ 17 - 10445 ΑΘΗΝΑ</a:t>
            </a:r>
            <a:r>
              <a:rPr kumimoji="0" lang="el-GR" altLang="el-GR" sz="1050" b="1" i="0" u="none" strike="noStrike" cap="none" normalizeH="0" dirty="0">
                <a:ln>
                  <a:noFill/>
                </a:ln>
                <a:solidFill>
                  <a:srgbClr val="244061"/>
                </a:solidFill>
                <a:effectLst/>
                <a:latin typeface="+mn-lt"/>
                <a:ea typeface="Calibri" pitchFamily="34" charset="0"/>
                <a:cs typeface="Calibri" pitchFamily="34" charset="0"/>
              </a:rPr>
              <a:t> </a:t>
            </a:r>
            <a:r>
              <a:rPr kumimoji="0" lang="en-US" altLang="el-GR" sz="1050" b="1" i="0" u="none" strike="noStrike" cap="none" normalizeH="0" dirty="0">
                <a:ln>
                  <a:noFill/>
                </a:ln>
                <a:solidFill>
                  <a:srgbClr val="244061"/>
                </a:solidFill>
                <a:effectLst/>
                <a:latin typeface="+mn-lt"/>
                <a:ea typeface="Calibri" pitchFamily="34" charset="0"/>
                <a:cs typeface="Calibri" pitchFamily="34" charset="0"/>
              </a:rPr>
              <a:t> -</a:t>
            </a:r>
            <a:r>
              <a:rPr kumimoji="0" lang="el-GR" altLang="el-GR" sz="1050" b="1" i="0" u="none" strike="noStrike" cap="none" normalizeH="0" baseline="0" dirty="0">
                <a:ln>
                  <a:noFill/>
                </a:ln>
                <a:solidFill>
                  <a:srgbClr val="244061"/>
                </a:solidFill>
                <a:effectLst/>
                <a:latin typeface="+mn-lt"/>
                <a:ea typeface="Calibri" pitchFamily="34" charset="0"/>
                <a:cs typeface="Calibri" pitchFamily="34" charset="0"/>
              </a:rPr>
              <a:t> ΤΗΛ: 210-8315418</a:t>
            </a:r>
            <a:endParaRPr kumimoji="0" lang="el-GR" altLang="el-GR" sz="1050" b="1" i="0" u="none" strike="noStrike" cap="none" normalizeH="0" baseline="0" dirty="0">
              <a:ln>
                <a:noFill/>
              </a:ln>
              <a:solidFill>
                <a:schemeClr val="tx1"/>
              </a:solidFill>
              <a:effectLst/>
              <a:latin typeface="+mn-lt"/>
            </a:endParaRPr>
          </a:p>
          <a:p>
            <a:pPr marL="0" marR="0" lvl="0" indent="0" algn="ctr" defTabSz="914400" rtl="0" eaLnBrk="0" fontAlgn="base" latinLnBrk="0" hangingPunct="0">
              <a:lnSpc>
                <a:spcPct val="100000"/>
              </a:lnSpc>
              <a:spcBef>
                <a:spcPct val="0"/>
              </a:spcBef>
              <a:spcAft>
                <a:spcPct val="0"/>
              </a:spcAft>
              <a:buClrTx/>
              <a:buSzTx/>
              <a:buFontTx/>
              <a:buNone/>
              <a:tabLst>
                <a:tab pos="2636838" algn="ctr"/>
                <a:tab pos="5273675" algn="r"/>
              </a:tabLst>
            </a:pPr>
            <a:r>
              <a:rPr kumimoji="0" lang="en-US" altLang="el-GR" sz="1050" b="1" i="0" u="none" strike="noStrike" cap="none" normalizeH="0" baseline="0" dirty="0">
                <a:ln>
                  <a:noFill/>
                </a:ln>
                <a:solidFill>
                  <a:srgbClr val="244061"/>
                </a:solidFill>
                <a:effectLst/>
                <a:latin typeface="+mn-lt"/>
                <a:ea typeface="Calibri" pitchFamily="34" charset="0"/>
                <a:cs typeface="Calibri" pitchFamily="34" charset="0"/>
              </a:rPr>
              <a:t>email</a:t>
            </a:r>
            <a:r>
              <a:rPr kumimoji="0" lang="el-GR" altLang="el-GR" sz="1050" b="1" i="0" u="none" strike="noStrike" cap="none" normalizeH="0" baseline="0" dirty="0">
                <a:ln>
                  <a:noFill/>
                </a:ln>
                <a:solidFill>
                  <a:srgbClr val="244061"/>
                </a:solidFill>
                <a:effectLst/>
                <a:latin typeface="+mn-lt"/>
                <a:ea typeface="Calibri" pitchFamily="34" charset="0"/>
                <a:cs typeface="Calibri" pitchFamily="34" charset="0"/>
              </a:rPr>
              <a:t>:</a:t>
            </a:r>
            <a:r>
              <a:rPr kumimoji="0" lang="en-US" altLang="el-GR" sz="1050" b="1" i="0" u="none" strike="noStrike" cap="none" normalizeH="0" baseline="0" dirty="0">
                <a:ln>
                  <a:noFill/>
                </a:ln>
                <a:solidFill>
                  <a:srgbClr val="244061"/>
                </a:solidFill>
                <a:effectLst/>
                <a:latin typeface="+mn-lt"/>
                <a:ea typeface="Calibri" pitchFamily="34" charset="0"/>
                <a:cs typeface="Calibri" pitchFamily="34" charset="0"/>
              </a:rPr>
              <a:t> poevy</a:t>
            </a:r>
            <a:r>
              <a:rPr kumimoji="0" lang="el-GR" altLang="el-GR" sz="1050" b="1" i="0" u="none" strike="noStrike" cap="none" normalizeH="0" baseline="0" dirty="0">
                <a:ln>
                  <a:noFill/>
                </a:ln>
                <a:solidFill>
                  <a:srgbClr val="244061"/>
                </a:solidFill>
                <a:effectLst/>
                <a:latin typeface="+mn-lt"/>
                <a:ea typeface="Calibri" pitchFamily="34" charset="0"/>
                <a:cs typeface="Calibri" pitchFamily="34" charset="0"/>
              </a:rPr>
              <a:t>@</a:t>
            </a:r>
            <a:r>
              <a:rPr kumimoji="0" lang="en-US" altLang="el-GR" sz="1050" b="1" i="0" u="none" strike="noStrike" cap="none" normalizeH="0" baseline="0" dirty="0">
                <a:ln>
                  <a:noFill/>
                </a:ln>
                <a:solidFill>
                  <a:srgbClr val="244061"/>
                </a:solidFill>
                <a:effectLst/>
                <a:latin typeface="+mn-lt"/>
                <a:ea typeface="Calibri" pitchFamily="34" charset="0"/>
                <a:cs typeface="Calibri" pitchFamily="34" charset="0"/>
              </a:rPr>
              <a:t>poevy</a:t>
            </a:r>
            <a:r>
              <a:rPr kumimoji="0" lang="el-GR" altLang="el-GR" sz="1050" b="1" i="0" u="none" strike="noStrike" cap="none" normalizeH="0" baseline="0" dirty="0">
                <a:ln>
                  <a:noFill/>
                </a:ln>
                <a:solidFill>
                  <a:srgbClr val="244061"/>
                </a:solidFill>
                <a:effectLst/>
                <a:latin typeface="+mn-lt"/>
                <a:ea typeface="Calibri" pitchFamily="34" charset="0"/>
                <a:cs typeface="Calibri" pitchFamily="34" charset="0"/>
              </a:rPr>
              <a:t>.</a:t>
            </a:r>
            <a:r>
              <a:rPr kumimoji="0" lang="en-US" altLang="el-GR" sz="1050" b="1" i="0" u="none" strike="noStrike" cap="none" normalizeH="0" baseline="0" dirty="0">
                <a:ln>
                  <a:noFill/>
                </a:ln>
                <a:solidFill>
                  <a:srgbClr val="244061"/>
                </a:solidFill>
                <a:effectLst/>
                <a:latin typeface="+mn-lt"/>
                <a:ea typeface="Calibri" pitchFamily="34" charset="0"/>
                <a:cs typeface="Calibri" pitchFamily="34" charset="0"/>
              </a:rPr>
              <a:t>gr</a:t>
            </a:r>
            <a:r>
              <a:rPr kumimoji="0" lang="el-GR" altLang="el-GR" sz="1050" b="1" i="0" u="none" strike="noStrike" cap="none" normalizeH="0" baseline="0" dirty="0">
                <a:ln>
                  <a:noFill/>
                </a:ln>
                <a:solidFill>
                  <a:srgbClr val="244061"/>
                </a:solidFill>
                <a:effectLst/>
                <a:latin typeface="+mn-lt"/>
                <a:ea typeface="Calibri" pitchFamily="34" charset="0"/>
                <a:cs typeface="Calibri" pitchFamily="34" charset="0"/>
              </a:rPr>
              <a:t> - </a:t>
            </a:r>
            <a:r>
              <a:rPr kumimoji="0" lang="en-US" altLang="el-GR" sz="1050" b="1" i="0" u="none" strike="noStrike" cap="none" normalizeH="0" baseline="0" dirty="0">
                <a:ln>
                  <a:noFill/>
                </a:ln>
                <a:solidFill>
                  <a:srgbClr val="244061"/>
                </a:solidFill>
                <a:effectLst/>
                <a:latin typeface="+mn-lt"/>
                <a:ea typeface="Calibri" pitchFamily="34" charset="0"/>
                <a:cs typeface="Calibri" pitchFamily="34" charset="0"/>
              </a:rPr>
              <a:t>website</a:t>
            </a:r>
            <a:r>
              <a:rPr kumimoji="0" lang="el-GR" altLang="el-GR" sz="1050" b="1" i="0" u="none" strike="noStrike" cap="none" normalizeH="0" baseline="0" dirty="0">
                <a:ln>
                  <a:noFill/>
                </a:ln>
                <a:solidFill>
                  <a:srgbClr val="244061"/>
                </a:solidFill>
                <a:effectLst/>
                <a:latin typeface="+mn-lt"/>
                <a:ea typeface="Calibri" pitchFamily="34" charset="0"/>
                <a:cs typeface="Calibri" pitchFamily="34" charset="0"/>
              </a:rPr>
              <a:t>:</a:t>
            </a:r>
            <a:r>
              <a:rPr kumimoji="0" lang="en-US" altLang="el-GR" sz="1050" b="1" i="0" u="none" strike="noStrike" cap="none" normalizeH="0" baseline="0" dirty="0">
                <a:ln>
                  <a:noFill/>
                </a:ln>
                <a:solidFill>
                  <a:srgbClr val="244061"/>
                </a:solidFill>
                <a:effectLst/>
                <a:latin typeface="+mn-lt"/>
                <a:ea typeface="Calibri" pitchFamily="34" charset="0"/>
                <a:cs typeface="Calibri" pitchFamily="34" charset="0"/>
              </a:rPr>
              <a:t> www</a:t>
            </a:r>
            <a:r>
              <a:rPr kumimoji="0" lang="el-GR" altLang="el-GR" sz="1050" b="1" i="0" u="none" strike="noStrike" cap="none" normalizeH="0" baseline="0" dirty="0">
                <a:ln>
                  <a:noFill/>
                </a:ln>
                <a:solidFill>
                  <a:srgbClr val="244061"/>
                </a:solidFill>
                <a:effectLst/>
                <a:latin typeface="+mn-lt"/>
                <a:ea typeface="Calibri" pitchFamily="34" charset="0"/>
                <a:cs typeface="Calibri" pitchFamily="34" charset="0"/>
              </a:rPr>
              <a:t>.</a:t>
            </a:r>
            <a:r>
              <a:rPr kumimoji="0" lang="en-US" altLang="el-GR" sz="1050" b="1" i="0" u="none" strike="noStrike" cap="none" normalizeH="0" baseline="0" dirty="0">
                <a:ln>
                  <a:noFill/>
                </a:ln>
                <a:solidFill>
                  <a:srgbClr val="244061"/>
                </a:solidFill>
                <a:effectLst/>
                <a:latin typeface="+mn-lt"/>
                <a:ea typeface="Calibri" pitchFamily="34" charset="0"/>
                <a:cs typeface="Calibri" pitchFamily="34" charset="0"/>
              </a:rPr>
              <a:t>poevy</a:t>
            </a:r>
            <a:r>
              <a:rPr kumimoji="0" lang="el-GR" altLang="el-GR" sz="1050" b="1" i="0" u="none" strike="noStrike" cap="none" normalizeH="0" baseline="0" dirty="0">
                <a:ln>
                  <a:noFill/>
                </a:ln>
                <a:solidFill>
                  <a:srgbClr val="244061"/>
                </a:solidFill>
                <a:effectLst/>
                <a:latin typeface="+mn-lt"/>
                <a:ea typeface="Calibri" pitchFamily="34" charset="0"/>
                <a:cs typeface="Calibri" pitchFamily="34" charset="0"/>
              </a:rPr>
              <a:t>.</a:t>
            </a:r>
            <a:r>
              <a:rPr kumimoji="0" lang="en-US" altLang="el-GR" sz="1050" b="1" i="0" u="none" strike="noStrike" cap="none" normalizeH="0" baseline="0" dirty="0">
                <a:ln>
                  <a:noFill/>
                </a:ln>
                <a:solidFill>
                  <a:srgbClr val="244061"/>
                </a:solidFill>
                <a:effectLst/>
                <a:latin typeface="+mn-lt"/>
                <a:ea typeface="Calibri" pitchFamily="34" charset="0"/>
                <a:cs typeface="Calibri" pitchFamily="34" charset="0"/>
              </a:rPr>
              <a:t>gr</a:t>
            </a:r>
            <a:endParaRPr kumimoji="0" lang="en-US" altLang="el-GR" sz="2800" b="1" i="0" u="none" strike="noStrike" cap="none" normalizeH="0" baseline="0" dirty="0">
              <a:ln>
                <a:noFill/>
              </a:ln>
              <a:solidFill>
                <a:schemeClr val="tx1"/>
              </a:solidFill>
              <a:effectLst/>
              <a:latin typeface="+mn-lt"/>
            </a:endParaRPr>
          </a:p>
        </p:txBody>
      </p:sp>
      <p:sp>
        <p:nvSpPr>
          <p:cNvPr id="2" name="TextBox 1"/>
          <p:cNvSpPr txBox="1"/>
          <p:nvPr/>
        </p:nvSpPr>
        <p:spPr>
          <a:xfrm>
            <a:off x="76200" y="45461"/>
            <a:ext cx="8839200" cy="507831"/>
          </a:xfrm>
          <a:prstGeom prst="rect">
            <a:avLst/>
          </a:prstGeom>
          <a:noFill/>
        </p:spPr>
        <p:txBody>
          <a:bodyPr wrap="square" rtlCol="0">
            <a:spAutoFit/>
          </a:bodyPr>
          <a:lstStyle/>
          <a:p>
            <a:r>
              <a:rPr lang="el-GR" sz="1100" b="1" dirty="0"/>
              <a:t>Βρείτε στη σελίδα του Υπουργείου όλα τα σχετικά έγγραφα αλλά και μητρώα μηχανικών για τις απαραίτητες ενέργειες: </a:t>
            </a:r>
            <a:r>
              <a:rPr lang="en-US" sz="1600" dirty="0">
                <a:hlinkClick r:id="rId4"/>
              </a:rPr>
              <a:t>https://www.yme.gr/metafores/texnologia-oximaton/oximata-eidikis-xrisis-eidikoy-skopoy</a:t>
            </a:r>
            <a:endParaRPr lang="el-GR" sz="1600" dirty="0"/>
          </a:p>
        </p:txBody>
      </p:sp>
      <p:sp>
        <p:nvSpPr>
          <p:cNvPr id="3" name="TextBox 2">
            <a:extLst>
              <a:ext uri="{FF2B5EF4-FFF2-40B4-BE49-F238E27FC236}">
                <a16:creationId xmlns:a16="http://schemas.microsoft.com/office/drawing/2014/main" id="{0FA7647C-BFB5-4D3E-837F-498AFEF047A9}"/>
              </a:ext>
            </a:extLst>
          </p:cNvPr>
          <p:cNvSpPr txBox="1"/>
          <p:nvPr/>
        </p:nvSpPr>
        <p:spPr>
          <a:xfrm>
            <a:off x="5536050" y="6278902"/>
            <a:ext cx="3429000" cy="523220"/>
          </a:xfrm>
          <a:prstGeom prst="rect">
            <a:avLst/>
          </a:prstGeom>
          <a:noFill/>
        </p:spPr>
        <p:txBody>
          <a:bodyPr wrap="square" rtlCol="0">
            <a:spAutoFit/>
          </a:bodyPr>
          <a:lstStyle/>
          <a:p>
            <a:pPr algn="r"/>
            <a:r>
              <a:rPr lang="el-GR" sz="1400" b="1" dirty="0">
                <a:latin typeface="Arial Narrow" panose="020B0606020202030204" pitchFamily="34" charset="0"/>
              </a:rPr>
              <a:t>Γενική Συνέλευση ΠΟΕΒΥ 2019 </a:t>
            </a:r>
          </a:p>
          <a:p>
            <a:pPr algn="r"/>
            <a:r>
              <a:rPr lang="el-GR" sz="1400" b="1" dirty="0">
                <a:latin typeface="Arial Narrow" panose="020B0606020202030204" pitchFamily="34" charset="0"/>
              </a:rPr>
              <a:t>Παρουσίαση </a:t>
            </a:r>
            <a:r>
              <a:rPr lang="en-US" sz="1400" b="1" dirty="0">
                <a:latin typeface="Arial Narrow" panose="020B0606020202030204" pitchFamily="34" charset="0"/>
              </a:rPr>
              <a:t>Z.T.</a:t>
            </a:r>
            <a:endParaRPr lang="el-GR" sz="1400" b="1" dirty="0">
              <a:latin typeface="Arial Narrow" panose="020B0606020202030204" pitchFamily="34" charset="0"/>
            </a:endParaRPr>
          </a:p>
        </p:txBody>
      </p:sp>
    </p:spTree>
    <p:extLst>
      <p:ext uri="{BB962C8B-B14F-4D97-AF65-F5344CB8AC3E}">
        <p14:creationId xmlns:p14="http://schemas.microsoft.com/office/powerpoint/2010/main" val="86174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76952"/>
            <a:ext cx="6096000" cy="369332"/>
          </a:xfrm>
          <a:prstGeom prst="rect">
            <a:avLst/>
          </a:prstGeom>
          <a:noFill/>
        </p:spPr>
        <p:txBody>
          <a:bodyPr wrap="square" rtlCol="0">
            <a:spAutoFit/>
          </a:bodyPr>
          <a:lstStyle/>
          <a:p>
            <a:r>
              <a:rPr lang="el-GR" b="1" u="sng" dirty="0"/>
              <a:t>5. Σύνταξη μελέτης και κατάρτιση Τεχνικού φακέλου</a:t>
            </a:r>
          </a:p>
        </p:txBody>
      </p:sp>
      <p:sp>
        <p:nvSpPr>
          <p:cNvPr id="5" name="TextBox 4"/>
          <p:cNvSpPr txBox="1"/>
          <p:nvPr/>
        </p:nvSpPr>
        <p:spPr>
          <a:xfrm>
            <a:off x="480060" y="1066800"/>
            <a:ext cx="8191500" cy="4185761"/>
          </a:xfrm>
          <a:prstGeom prst="rect">
            <a:avLst/>
          </a:prstGeom>
          <a:noFill/>
        </p:spPr>
        <p:txBody>
          <a:bodyPr wrap="square" rtlCol="0">
            <a:spAutoFit/>
          </a:bodyPr>
          <a:lstStyle/>
          <a:p>
            <a:endParaRPr lang="el-GR" sz="1400" dirty="0"/>
          </a:p>
          <a:p>
            <a:pPr fontAlgn="base">
              <a:lnSpc>
                <a:spcPct val="150000"/>
              </a:lnSpc>
            </a:pPr>
            <a:r>
              <a:rPr lang="el-GR" sz="1400" dirty="0"/>
              <a:t>Για την </a:t>
            </a:r>
            <a:r>
              <a:rPr lang="el-GR" sz="1400" b="1" dirty="0">
                <a:solidFill>
                  <a:srgbClr val="002060"/>
                </a:solidFill>
              </a:rPr>
              <a:t>σύνταξη της μελέτης και την κατάρτιση του τεχνικού φακέλου </a:t>
            </a:r>
            <a:r>
              <a:rPr lang="el-GR" sz="1400" dirty="0"/>
              <a:t>με τα απαραίτητα δικαιολογητικά για την Έγκριση Τύπου Οχήματος Ειδικής Χρήσης-Ειδικού Σκοπού, απαιτούνται:</a:t>
            </a:r>
          </a:p>
          <a:p>
            <a:pPr fontAlgn="base">
              <a:lnSpc>
                <a:spcPct val="150000"/>
              </a:lnSpc>
            </a:pPr>
            <a:endParaRPr lang="el-GR" sz="1400" dirty="0"/>
          </a:p>
          <a:p>
            <a:pPr marL="285750" indent="-285750" fontAlgn="base">
              <a:lnSpc>
                <a:spcPct val="150000"/>
              </a:lnSpc>
              <a:buFont typeface="Arial" panose="020B0604020202020204" pitchFamily="34" charset="0"/>
              <a:buChar char="•"/>
            </a:pPr>
            <a:r>
              <a:rPr lang="el-GR" sz="1400" b="1" dirty="0"/>
              <a:t>φωτογραφική απεικόνιση του οχήματος με τον απαιτούμενο εξοπλισμό</a:t>
            </a:r>
          </a:p>
          <a:p>
            <a:pPr marL="285750" indent="-285750" fontAlgn="base">
              <a:lnSpc>
                <a:spcPct val="150000"/>
              </a:lnSpc>
              <a:buFont typeface="Arial" panose="020B0604020202020204" pitchFamily="34" charset="0"/>
              <a:buChar char="•"/>
            </a:pPr>
            <a:r>
              <a:rPr lang="el-GR" sz="1400" b="1" dirty="0"/>
              <a:t>σχέδια με όψεις και τομές του οχήματος</a:t>
            </a:r>
          </a:p>
          <a:p>
            <a:pPr marL="285750" indent="-285750" fontAlgn="base">
              <a:lnSpc>
                <a:spcPct val="150000"/>
              </a:lnSpc>
              <a:buFont typeface="Arial" panose="020B0604020202020204" pitchFamily="34" charset="0"/>
              <a:buChar char="•"/>
            </a:pPr>
            <a:r>
              <a:rPr lang="el-GR" sz="1400" b="1" dirty="0"/>
              <a:t>τεχνικό υπόμνημα και τεχνική μελέτη</a:t>
            </a:r>
          </a:p>
          <a:p>
            <a:pPr marL="285750" indent="-285750" fontAlgn="base">
              <a:lnSpc>
                <a:spcPct val="150000"/>
              </a:lnSpc>
              <a:buFont typeface="Arial" panose="020B0604020202020204" pitchFamily="34" charset="0"/>
              <a:buChar char="•"/>
            </a:pPr>
            <a:r>
              <a:rPr lang="el-GR" sz="1400" b="1" dirty="0"/>
              <a:t>παρακολούθηση πορείας αιτήματος σε Διεύθυνση Τεχνολογίας Οχημάτων στο Υπουργείο Μεταφορών</a:t>
            </a:r>
          </a:p>
          <a:p>
            <a:pPr marL="285750" indent="-285750" fontAlgn="base">
              <a:lnSpc>
                <a:spcPct val="150000"/>
              </a:lnSpc>
              <a:buFont typeface="Arial" panose="020B0604020202020204" pitchFamily="34" charset="0"/>
              <a:buChar char="•"/>
            </a:pPr>
            <a:endParaRPr lang="el-GR" sz="1400" dirty="0"/>
          </a:p>
          <a:p>
            <a:pPr marL="285750" indent="-285750" fontAlgn="base">
              <a:lnSpc>
                <a:spcPct val="150000"/>
              </a:lnSpc>
              <a:buFont typeface="Arial" panose="020B0604020202020204" pitchFamily="34" charset="0"/>
              <a:buChar char="•"/>
            </a:pPr>
            <a:endParaRPr lang="el-GR" sz="1400" dirty="0"/>
          </a:p>
          <a:p>
            <a:pPr fontAlgn="base">
              <a:lnSpc>
                <a:spcPct val="150000"/>
              </a:lnSpc>
            </a:pPr>
            <a:r>
              <a:rPr lang="el-GR" sz="1400" dirty="0"/>
              <a:t>Έπειτα από την κατάθεση του φακέλου στο Υπουργείο και πριν την έκδοση της έγκρισης τύπου, δίδεται Εντολή Ελέγχου και γίνεται αυτοψία από την τοπική Διεύθυνση Μεταφορών, παρουσία του μηχανικού, έως την επιτυχημένη ολοκλήρωση της διαδικασίας και την έκδοση της Έγκρισης Ταξινόμησης.</a:t>
            </a:r>
          </a:p>
        </p:txBody>
      </p:sp>
      <p:pic>
        <p:nvPicPr>
          <p:cNvPr id="6" name="Picture 8" descr="Αποτέλεσμα εικόνας για γερανος clipar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05800" y="60198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http://www.poevy.gr/images/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409275"/>
            <a:ext cx="1371600" cy="448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9963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610600" cy="369332"/>
          </a:xfrm>
          <a:prstGeom prst="rect">
            <a:avLst/>
          </a:prstGeom>
          <a:noFill/>
        </p:spPr>
        <p:txBody>
          <a:bodyPr wrap="square" rtlCol="0">
            <a:spAutoFit/>
          </a:bodyPr>
          <a:lstStyle/>
          <a:p>
            <a:r>
              <a:rPr lang="el-GR" b="1" dirty="0"/>
              <a:t>2. </a:t>
            </a:r>
            <a:r>
              <a:rPr lang="el-GR" b="1" u="sng" dirty="0"/>
              <a:t>Υπόλοιπα Απαιτούμενα δικαιολογητικά 1/3:</a:t>
            </a:r>
            <a:r>
              <a:rPr lang="el-GR" b="1" dirty="0"/>
              <a:t>	</a:t>
            </a:r>
            <a:endParaRPr lang="el-GR" sz="1400" dirty="0"/>
          </a:p>
        </p:txBody>
      </p:sp>
      <p:sp>
        <p:nvSpPr>
          <p:cNvPr id="6" name="TextBox 5"/>
          <p:cNvSpPr txBox="1"/>
          <p:nvPr/>
        </p:nvSpPr>
        <p:spPr>
          <a:xfrm>
            <a:off x="297180" y="978962"/>
            <a:ext cx="8458200" cy="4939814"/>
          </a:xfrm>
          <a:prstGeom prst="rect">
            <a:avLst/>
          </a:prstGeom>
          <a:noFill/>
        </p:spPr>
        <p:txBody>
          <a:bodyPr wrap="square" rtlCol="0">
            <a:spAutoFit/>
          </a:bodyPr>
          <a:lstStyle/>
          <a:p>
            <a:pPr>
              <a:spcAft>
                <a:spcPts val="600"/>
              </a:spcAft>
            </a:pPr>
            <a:r>
              <a:rPr lang="el-GR" sz="1400" dirty="0"/>
              <a:t>    1. </a:t>
            </a:r>
            <a:r>
              <a:rPr lang="el-GR" sz="1400" b="1" dirty="0"/>
              <a:t>Αίτηση ενδιαφερόμενου όπου θα δηλώνεται και ο Μηχανικός</a:t>
            </a:r>
            <a:r>
              <a:rPr lang="el-GR" sz="1400" dirty="0"/>
              <a:t> που ανέλαβε την σύνταξη του τεχνικού υπομνήματος και της τεχνικής μελέτης.</a:t>
            </a:r>
          </a:p>
          <a:p>
            <a:pPr>
              <a:spcAft>
                <a:spcPts val="600"/>
              </a:spcAft>
            </a:pPr>
            <a:r>
              <a:rPr lang="el-GR" sz="1400" dirty="0"/>
              <a:t>   2. </a:t>
            </a:r>
            <a:r>
              <a:rPr lang="el-GR" sz="1400" b="1" dirty="0"/>
              <a:t>Άδεια κυκλοφορίας </a:t>
            </a:r>
            <a:r>
              <a:rPr lang="el-GR" sz="1400" dirty="0"/>
              <a:t>(Από χώρα ΕΕ).</a:t>
            </a:r>
          </a:p>
          <a:p>
            <a:pPr>
              <a:spcAft>
                <a:spcPts val="600"/>
              </a:spcAft>
            </a:pPr>
            <a:r>
              <a:rPr lang="el-GR" sz="1400" dirty="0"/>
              <a:t>   3. </a:t>
            </a:r>
            <a:r>
              <a:rPr lang="el-GR" sz="1400" b="1" dirty="0"/>
              <a:t>Αποδεικτικά εισαγωγής και κατοχής του οχήματος </a:t>
            </a:r>
            <a:r>
              <a:rPr lang="el-GR" sz="1400" dirty="0"/>
              <a:t>σύμφωνα με τον Κώδικα Βιβλίων και Στοιχείων.</a:t>
            </a:r>
          </a:p>
          <a:p>
            <a:pPr>
              <a:spcAft>
                <a:spcPts val="600"/>
              </a:spcAft>
            </a:pPr>
            <a:r>
              <a:rPr lang="el-GR" sz="1400" dirty="0"/>
              <a:t>   4. </a:t>
            </a:r>
            <a:r>
              <a:rPr lang="el-GR" sz="1400" b="1" dirty="0"/>
              <a:t>Τεχνικό υπόμνημα οχήματος: </a:t>
            </a:r>
            <a:r>
              <a:rPr lang="el-GR" sz="1400" dirty="0"/>
              <a:t>Θα περιλαμβάνει </a:t>
            </a:r>
            <a:r>
              <a:rPr lang="el-GR" sz="1400" dirty="0">
                <a:solidFill>
                  <a:srgbClr val="FF0000"/>
                </a:solidFill>
              </a:rPr>
              <a:t>λεπτομερή περιγραφή </a:t>
            </a:r>
            <a:r>
              <a:rPr lang="el-GR" sz="1400" dirty="0"/>
              <a:t>του οχήματος και θα είναι συντεταγμένο σύμφωνα με το υπόδειγμα του Παραρτήματος 1 του άρθρου 10 της παρούσης ανάλογα με την κατηγορία του οχήματος. Στο τεχνικό υπόμνημα θα προστίθενται τα ειδικά στοιχεία που σχετίζονται με την κατηγορία του οχήματος. </a:t>
            </a:r>
          </a:p>
          <a:p>
            <a:pPr>
              <a:spcAft>
                <a:spcPts val="600"/>
              </a:spcAft>
            </a:pPr>
            <a:r>
              <a:rPr lang="el-GR" sz="1400" i="1" dirty="0">
                <a:solidFill>
                  <a:srgbClr val="002060"/>
                </a:solidFill>
              </a:rPr>
              <a:t>Όταν αναφέρονται μεγέθη ο Μηχανικός που ανέλαβε την σύνταξη του τεχνικού υπομνήματος θα αναφέρει και τις μέγιστες ανοχές που επιτρέπεται να μετρηθούν στο νέο όχημα σε ποσοστό (%). Οι τιμές των ανοχών δεν θα υπερβαίνουν τις τιμές που αναφέρονται στις διατάξεις της υπουργικής απόφασης 32950/2626/95 (Β 1060) για τα οχήματα της κατηγορίας Μ1 και υα 67546/3300/03 (Β1687) για τα οχήματα των υπολοίπων κατηγοριών οχημάτων. </a:t>
            </a:r>
          </a:p>
          <a:p>
            <a:pPr>
              <a:spcAft>
                <a:spcPts val="600"/>
              </a:spcAft>
            </a:pPr>
            <a:r>
              <a:rPr lang="el-GR" sz="1400" dirty="0"/>
              <a:t>Θα συνοδεύεται από </a:t>
            </a:r>
            <a:r>
              <a:rPr lang="el-GR" sz="1400" b="1" dirty="0"/>
              <a:t>φωτογραφίες</a:t>
            </a:r>
            <a:r>
              <a:rPr lang="el-GR" sz="1400" dirty="0"/>
              <a:t> της εμπρόσθιας όψης και της οπίσθιας όψης του οχήματος από γωνία % με τον απαιτούμενο εξοπλισμό του εγκατεστημένο καθώς και φανό (φάρο) με κίτρινο </a:t>
            </a:r>
            <a:r>
              <a:rPr lang="el-GR" sz="1400" dirty="0" err="1"/>
              <a:t>αναλάμπον</a:t>
            </a:r>
            <a:r>
              <a:rPr lang="el-GR" sz="1400" dirty="0"/>
              <a:t> φως, τρίγωνο βραδυπορίας (εάν απαιτείται) καθώς και όπου απαιτείται οι ειδικές πινακίδες αναγνώρισης. Φωτογραφίες του χαραγμένου αριθμού πλαισίου και του πινακιδίου του κατασκευαστή.</a:t>
            </a:r>
          </a:p>
          <a:p>
            <a:pPr>
              <a:spcAft>
                <a:spcPts val="600"/>
              </a:spcAft>
            </a:pPr>
            <a:r>
              <a:rPr lang="el-GR" sz="1400" dirty="0"/>
              <a:t>   Τα τεχνικά στοιχεία του οχήματος καθώς και το τεχνικό υπόμνημα θα </a:t>
            </a:r>
            <a:r>
              <a:rPr lang="el-GR" sz="1400" b="1" dirty="0"/>
              <a:t>κατατίθενται και με ηλεκτρονικό αρχείο </a:t>
            </a:r>
            <a:r>
              <a:rPr lang="el-GR" sz="1400" dirty="0"/>
              <a:t>σύμφωνα με πρότυπα που θα δοθούν με την έκδοση της εγκυκλίου εφαρμογής της παρούσας.</a:t>
            </a:r>
          </a:p>
          <a:p>
            <a:pPr>
              <a:spcAft>
                <a:spcPts val="600"/>
              </a:spcAft>
            </a:pPr>
            <a:r>
              <a:rPr lang="el-GR" sz="1400" dirty="0"/>
              <a:t>   </a:t>
            </a:r>
            <a:endParaRPr lang="el-GR" dirty="0"/>
          </a:p>
        </p:txBody>
      </p:sp>
      <p:pic>
        <p:nvPicPr>
          <p:cNvPr id="5" name="Picture 8" descr="Αποτέλεσμα εικόνας για γερανος clipar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05800" y="60198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http://www.poevy.gr/images/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409275"/>
            <a:ext cx="1371600" cy="448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7051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10600" cy="369332"/>
          </a:xfrm>
          <a:prstGeom prst="rect">
            <a:avLst/>
          </a:prstGeom>
          <a:noFill/>
        </p:spPr>
        <p:txBody>
          <a:bodyPr wrap="square" rtlCol="0">
            <a:spAutoFit/>
          </a:bodyPr>
          <a:lstStyle/>
          <a:p>
            <a:r>
              <a:rPr lang="el-GR" b="1" dirty="0"/>
              <a:t>2. </a:t>
            </a:r>
            <a:r>
              <a:rPr lang="el-GR" b="1" u="sng" dirty="0"/>
              <a:t>Υπόλοιπα Απαιτούμενα δικαιολογητικά 2/3:</a:t>
            </a:r>
            <a:r>
              <a:rPr lang="el-GR" b="1" dirty="0"/>
              <a:t>	</a:t>
            </a:r>
            <a:endParaRPr lang="el-GR" sz="1400" b="1" dirty="0"/>
          </a:p>
        </p:txBody>
      </p:sp>
      <p:sp>
        <p:nvSpPr>
          <p:cNvPr id="6" name="TextBox 5"/>
          <p:cNvSpPr txBox="1"/>
          <p:nvPr/>
        </p:nvSpPr>
        <p:spPr>
          <a:xfrm>
            <a:off x="297180" y="740688"/>
            <a:ext cx="8458200" cy="5355312"/>
          </a:xfrm>
          <a:prstGeom prst="rect">
            <a:avLst/>
          </a:prstGeom>
          <a:noFill/>
        </p:spPr>
        <p:txBody>
          <a:bodyPr wrap="square" rtlCol="0">
            <a:spAutoFit/>
          </a:bodyPr>
          <a:lstStyle/>
          <a:p>
            <a:pPr>
              <a:spcAft>
                <a:spcPts val="600"/>
              </a:spcAft>
            </a:pPr>
            <a:r>
              <a:rPr lang="el-GR" sz="1400" dirty="0"/>
              <a:t>   </a:t>
            </a:r>
            <a:r>
              <a:rPr lang="el-GR" sz="1400" b="1" dirty="0"/>
              <a:t>   5. Τεχνική μελέτη</a:t>
            </a:r>
            <a:r>
              <a:rPr lang="el-GR" sz="1400" dirty="0"/>
              <a:t>, συμπεριλαμβανομένων και των απαιτούμενων υπολογισμών. Κάθε μελέτη της παρούσας περίπτωσης θα συνοδεύεται και από λεπτομερή περιγραφή του τρόπου των διαφόρων υπολογισμών που γίνονται σ' αυτή, στην οποία (περιγραφή) αναφέρονται και τα εγχειρίδια (έτος έκδοσης και σελίδα) από τα οποία ελήφθησαν διάφορα στοιχεία. </a:t>
            </a:r>
            <a:r>
              <a:rPr lang="el-GR" sz="1400" b="1" dirty="0"/>
              <a:t>Η ευθύνη για την πληρότητα των στοιχείων της μελέτης, </a:t>
            </a:r>
            <a:r>
              <a:rPr lang="el-GR" sz="1400" dirty="0"/>
              <a:t>όπως για την ορθότητα των υπολογισμών αντοχής, τον καθορισμό των επιτρεπόμενων τάσεων, των συντελεστών ασφάλειας, την καταλληλότητα των εξαρτημάτων που επελέγησαν, την αποτελεσματικότητα του συστήματος πέδησης </a:t>
            </a:r>
            <a:r>
              <a:rPr lang="el-GR" sz="1400" b="1" dirty="0"/>
              <a:t>ανήκει ολοκληρωτικά στον μηχανικό που εκπόνησε τη μελέτη</a:t>
            </a:r>
            <a:r>
              <a:rPr lang="el-GR" sz="1400" dirty="0"/>
              <a:t>. Η μελέτη θα περιέχει τα παρακάτω τμήματα σαφώς διαχωρισμένα μεταξύ τους:</a:t>
            </a:r>
          </a:p>
          <a:p>
            <a:pPr>
              <a:spcAft>
                <a:spcPts val="600"/>
              </a:spcAft>
            </a:pPr>
            <a:r>
              <a:rPr lang="el-GR" sz="1400" dirty="0"/>
              <a:t>  </a:t>
            </a:r>
            <a:r>
              <a:rPr lang="el-GR" sz="1400" b="1" dirty="0">
                <a:solidFill>
                  <a:schemeClr val="tx1">
                    <a:lumMod val="85000"/>
                    <a:lumOff val="15000"/>
                  </a:schemeClr>
                </a:solidFill>
              </a:rPr>
              <a:t> α) Σχέδια σε κατάλληλη κλίμακα για απεικόνιση σε μέγεθος Α3:</a:t>
            </a:r>
          </a:p>
          <a:p>
            <a:pPr>
              <a:spcAft>
                <a:spcPts val="600"/>
              </a:spcAft>
            </a:pPr>
            <a:r>
              <a:rPr lang="el-GR" sz="1400" dirty="0">
                <a:solidFill>
                  <a:schemeClr val="tx1">
                    <a:lumMod val="85000"/>
                    <a:lumOff val="15000"/>
                  </a:schemeClr>
                </a:solidFill>
              </a:rPr>
              <a:t>  </a:t>
            </a:r>
            <a:r>
              <a:rPr lang="el-GR" sz="1400" b="1" dirty="0">
                <a:solidFill>
                  <a:schemeClr val="tx1">
                    <a:lumMod val="85000"/>
                    <a:lumOff val="15000"/>
                  </a:schemeClr>
                </a:solidFill>
              </a:rPr>
              <a:t> αα) </a:t>
            </a:r>
            <a:r>
              <a:rPr lang="el-GR" sz="1400" dirty="0">
                <a:solidFill>
                  <a:schemeClr val="tx1">
                    <a:lumMod val="85000"/>
                    <a:lumOff val="15000"/>
                  </a:schemeClr>
                </a:solidFill>
              </a:rPr>
              <a:t>Γενικής διάταξης του οχήματος στο οποίο σημειώνονται οι γενικές διαστάσεις αυτού, οι διαστάσεις ελαστικών κ.λπ. και   </a:t>
            </a:r>
            <a:r>
              <a:rPr lang="el-GR" sz="1400" b="1" dirty="0" err="1">
                <a:solidFill>
                  <a:schemeClr val="tx1">
                    <a:lumMod val="85000"/>
                    <a:lumOff val="15000"/>
                  </a:schemeClr>
                </a:solidFill>
              </a:rPr>
              <a:t>αβ</a:t>
            </a:r>
            <a:r>
              <a:rPr lang="el-GR" sz="1400" b="1" dirty="0">
                <a:solidFill>
                  <a:schemeClr val="tx1">
                    <a:lumMod val="85000"/>
                    <a:lumOff val="15000"/>
                  </a:schemeClr>
                </a:solidFill>
              </a:rPr>
              <a:t>) </a:t>
            </a:r>
            <a:r>
              <a:rPr lang="el-GR" sz="1400" dirty="0">
                <a:solidFill>
                  <a:schemeClr val="tx1">
                    <a:lumMod val="85000"/>
                    <a:lumOff val="15000"/>
                  </a:schemeClr>
                </a:solidFill>
              </a:rPr>
              <a:t>Απεικονίσεις σε πλάγια όψη και αναγκαίες τομές, περιγραφή των τομών του αμαξώματος - πλαισίου και των τμημάτων που αφαιρούνται και εκείνων που προστίθενται, απεικόνιση όλων των συνδέσεων του αμαξώματος, στο σχέδιο θα φαίνονται αναλυτικά οι συνδέσεις πλαισίου με το αμάξωμα, οι αναρτήσεις των τροχών ή αξόνων, οι σχέσεις των διαφόρων μοχλοβραχιόνων (εάν υπάρχουν), η στήριξη των τροχών ή αξόνων καθώς και οι διαστάσεις των στοιχείων για υπολογισμό.</a:t>
            </a:r>
          </a:p>
          <a:p>
            <a:pPr>
              <a:spcAft>
                <a:spcPts val="600"/>
              </a:spcAft>
            </a:pPr>
            <a:r>
              <a:rPr lang="el-GR" sz="1400" dirty="0">
                <a:solidFill>
                  <a:schemeClr val="tx1">
                    <a:lumMod val="85000"/>
                    <a:lumOff val="15000"/>
                  </a:schemeClr>
                </a:solidFill>
              </a:rPr>
              <a:t>  </a:t>
            </a:r>
            <a:r>
              <a:rPr lang="el-GR" sz="1400" b="1" dirty="0">
                <a:solidFill>
                  <a:schemeClr val="tx1">
                    <a:lumMod val="85000"/>
                    <a:lumOff val="15000"/>
                  </a:schemeClr>
                </a:solidFill>
              </a:rPr>
              <a:t> β) Μελέτη αντοχής του πλαισίου του οχήματος σε στατική καταπόνηση.</a:t>
            </a:r>
          </a:p>
          <a:p>
            <a:pPr>
              <a:spcAft>
                <a:spcPts val="600"/>
              </a:spcAft>
            </a:pPr>
            <a:r>
              <a:rPr lang="el-GR" sz="1400" dirty="0">
                <a:solidFill>
                  <a:schemeClr val="tx1">
                    <a:lumMod val="85000"/>
                    <a:lumOff val="15000"/>
                  </a:schemeClr>
                </a:solidFill>
              </a:rPr>
              <a:t>   Υπολογίζονται οι ροπές κάμψης και οι τέμνουσες δυνάμεις στις διάφορες θέσεις του πλαισίου και χαράσσονται τα αντίστοιχα διαγράμματα με κατάλληλη κλίμακα, κάτω από σχεδιαγράμματα των οχημάτων σε πλαγία όψη. Ο υπολογισμός των αναπτυσσομένων τάσεων είναι απαραίτητο να γίνει τουλάχιστον στις θέσεις των στηριγμάτων του συστήματος αναρτήσεως, στην θέση της μεγίστης ροπής κάμψεως, αλλά και σε όλα τα σημεία εκείνα που δέχονται ιδιαίτερες φορτίσεις ανάλογα με τη φύση του νέου οχήματος όπως στην θέση του πείρου ζεύξεως (για τα ημιρυμουλκούμενα) και των εγκαρσίων γεφυρών στηρίξεως του ένσφαιρου τριβέων διευθύνσεως (μύλου) (για τα ρυμουλκούμενα) ως επίσης και στις θέσεις μεταβολής της διατομής και μάλιστα στα ασθενέστερα σημεία.</a:t>
            </a:r>
          </a:p>
        </p:txBody>
      </p:sp>
      <p:pic>
        <p:nvPicPr>
          <p:cNvPr id="5" name="Picture 8" descr="Αποτέλεσμα εικόνας για γερανος clipar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05800" y="60198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http://www.poevy.gr/images/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409275"/>
            <a:ext cx="1371600" cy="448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54919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610600" cy="369332"/>
          </a:xfrm>
          <a:prstGeom prst="rect">
            <a:avLst/>
          </a:prstGeom>
          <a:noFill/>
        </p:spPr>
        <p:txBody>
          <a:bodyPr wrap="square" rtlCol="0">
            <a:spAutoFit/>
          </a:bodyPr>
          <a:lstStyle/>
          <a:p>
            <a:r>
              <a:rPr lang="el-GR" b="1" dirty="0"/>
              <a:t>2. </a:t>
            </a:r>
            <a:r>
              <a:rPr lang="el-GR" b="1" u="sng" dirty="0"/>
              <a:t>Υπόλοιπα Απαιτούμενα δικαιολογητικά 3/3:</a:t>
            </a:r>
            <a:r>
              <a:rPr lang="el-GR" b="1" dirty="0"/>
              <a:t>	</a:t>
            </a:r>
            <a:endParaRPr lang="el-GR" sz="1400" dirty="0"/>
          </a:p>
        </p:txBody>
      </p:sp>
      <p:sp>
        <p:nvSpPr>
          <p:cNvPr id="6" name="TextBox 5"/>
          <p:cNvSpPr txBox="1"/>
          <p:nvPr/>
        </p:nvSpPr>
        <p:spPr>
          <a:xfrm>
            <a:off x="297180" y="755987"/>
            <a:ext cx="8458200" cy="5940088"/>
          </a:xfrm>
          <a:prstGeom prst="rect">
            <a:avLst/>
          </a:prstGeom>
          <a:noFill/>
        </p:spPr>
        <p:txBody>
          <a:bodyPr wrap="square" rtlCol="0">
            <a:spAutoFit/>
          </a:bodyPr>
          <a:lstStyle/>
          <a:p>
            <a:pPr>
              <a:spcAft>
                <a:spcPts val="600"/>
              </a:spcAft>
            </a:pPr>
            <a:r>
              <a:rPr lang="el-GR" sz="1400" dirty="0"/>
              <a:t> </a:t>
            </a:r>
            <a:r>
              <a:rPr lang="el-GR" sz="1400" dirty="0">
                <a:solidFill>
                  <a:schemeClr val="tx1">
                    <a:lumMod val="85000"/>
                    <a:lumOff val="15000"/>
                  </a:schemeClr>
                </a:solidFill>
              </a:rPr>
              <a:t>     Για λόγους ασφαλείας, λαμβανομένου υπόψη ότι το πλαίσιο υπόκειται και σε δυναμικές καταπονήσεις κατά την κυκλοφορία του οχήματος, λαμβάνεται πρόσθετος συντελεστής ασφαλείας έναντι της επιτρεπομένης τάσεως κάμψεως και διατμήσεως για το υλικό κατασκευής του </a:t>
            </a:r>
            <a:r>
              <a:rPr lang="en-US" sz="1400" dirty="0">
                <a:solidFill>
                  <a:schemeClr val="tx1">
                    <a:lumMod val="85000"/>
                    <a:lumOff val="15000"/>
                  </a:schemeClr>
                </a:solidFill>
              </a:rPr>
              <a:t>V</a:t>
            </a:r>
            <a:r>
              <a:rPr lang="el-GR" sz="1400" dirty="0">
                <a:solidFill>
                  <a:schemeClr val="tx1">
                    <a:lumMod val="85000"/>
                    <a:lumOff val="15000"/>
                  </a:schemeClr>
                </a:solidFill>
              </a:rPr>
              <a:t>=1,5.</a:t>
            </a:r>
          </a:p>
          <a:p>
            <a:pPr>
              <a:spcAft>
                <a:spcPts val="600"/>
              </a:spcAft>
            </a:pPr>
            <a:r>
              <a:rPr lang="el-GR" sz="1400" dirty="0">
                <a:solidFill>
                  <a:schemeClr val="tx1">
                    <a:lumMod val="85000"/>
                    <a:lumOff val="15000"/>
                  </a:schemeClr>
                </a:solidFill>
              </a:rPr>
              <a:t>   Σε κάθε περίπτωση το πλαίσιο - αμάξωμα του οχήματος θα πρέπει να μπορεί με ασφάλεια να παραλάβει τόσο τα στατικά φορτία όσο και τα δυναμικά φορτία.</a:t>
            </a:r>
          </a:p>
          <a:p>
            <a:pPr>
              <a:spcAft>
                <a:spcPts val="600"/>
              </a:spcAft>
            </a:pPr>
            <a:r>
              <a:rPr lang="el-GR" sz="1400" dirty="0">
                <a:solidFill>
                  <a:schemeClr val="tx1">
                    <a:lumMod val="85000"/>
                    <a:lumOff val="15000"/>
                  </a:schemeClr>
                </a:solidFill>
              </a:rPr>
              <a:t>   γ. Υπολογισμός της ακτίνας του ελάχιστου κύκλου στροφής. (Για τα οχήματα που απαιτείται)</a:t>
            </a:r>
          </a:p>
          <a:p>
            <a:pPr>
              <a:spcAft>
                <a:spcPts val="600"/>
              </a:spcAft>
            </a:pPr>
            <a:r>
              <a:rPr lang="el-GR" sz="1400" dirty="0">
                <a:solidFill>
                  <a:schemeClr val="tx1">
                    <a:lumMod val="85000"/>
                    <a:lumOff val="15000"/>
                  </a:schemeClr>
                </a:solidFill>
              </a:rPr>
              <a:t>   δ. Λοιπή τεκμηρίωση που προκύπτει από την εφαρμογή κοινοτικού ή διεθνές δικαίου κατά περίπτωση ανάλογα με το όχημα (πχ δήλωση </a:t>
            </a:r>
            <a:r>
              <a:rPr lang="en-US" sz="1400" dirty="0">
                <a:solidFill>
                  <a:schemeClr val="tx1">
                    <a:lumMod val="85000"/>
                    <a:lumOff val="15000"/>
                  </a:schemeClr>
                </a:solidFill>
              </a:rPr>
              <a:t>CE</a:t>
            </a:r>
            <a:r>
              <a:rPr lang="el-GR" sz="1400" dirty="0">
                <a:solidFill>
                  <a:schemeClr val="tx1">
                    <a:lumMod val="85000"/>
                    <a:lumOff val="15000"/>
                  </a:schemeClr>
                </a:solidFill>
              </a:rPr>
              <a:t> (2006/42 σχετικά με τα μηχανήματα), τεκμηρίωση σύμφωνα με την 97/68 περί εκπομπής αερίων και σωματιδιακών ρύπων προερχόμενων από κινητήρες εσωτερικής καύσης που τοποθετούνται σε μη οδικά κινητά μηχανήματα, πιστοποιητικά καταλληλόλητας ανυψωτικών μηχανισμών, τεκμηρίωση σύμφωνα με την 2000/14 σχετικά με την εκπομπή θορύβου στο περιβάλλον από εξοπλισμό προς χρήση σε εξωτερικούς χώρους).</a:t>
            </a:r>
          </a:p>
          <a:p>
            <a:pPr>
              <a:spcAft>
                <a:spcPts val="600"/>
              </a:spcAft>
            </a:pPr>
            <a:r>
              <a:rPr lang="el-GR" sz="1400" dirty="0"/>
              <a:t>   </a:t>
            </a:r>
            <a:r>
              <a:rPr lang="el-GR" sz="1400" b="1" dirty="0"/>
              <a:t>6. </a:t>
            </a:r>
            <a:r>
              <a:rPr lang="el-GR" sz="1400" dirty="0"/>
              <a:t>Αποτυπώματα του χαραγμένου στο πλαίσιο του </a:t>
            </a:r>
            <a:r>
              <a:rPr lang="el-GR" sz="1400" b="1" dirty="0"/>
              <a:t>αριθμού πλαισίου </a:t>
            </a:r>
            <a:r>
              <a:rPr lang="el-GR" sz="1400" dirty="0"/>
              <a:t>του οδικού οχήματος και του ειδικού εξοπλισμού του.</a:t>
            </a:r>
          </a:p>
          <a:p>
            <a:pPr>
              <a:spcAft>
                <a:spcPts val="600"/>
              </a:spcAft>
            </a:pPr>
            <a:r>
              <a:rPr lang="el-GR" sz="1400" dirty="0"/>
              <a:t>   </a:t>
            </a:r>
            <a:r>
              <a:rPr lang="el-GR" sz="1400" b="1" dirty="0"/>
              <a:t>7.</a:t>
            </a:r>
            <a:r>
              <a:rPr lang="el-GR" sz="1400" dirty="0"/>
              <a:t> </a:t>
            </a:r>
            <a:r>
              <a:rPr lang="el-GR" sz="1400" b="1" dirty="0"/>
              <a:t>Υπεύθυνη δήλωση του Ν. 1599/1986 του Μηχανικού </a:t>
            </a:r>
            <a:r>
              <a:rPr lang="el-GR" sz="1400" dirty="0"/>
              <a:t>που δηλώθηκε από τον ενδιαφερόμενο ή τον νόμιμο εκπρόσωπο του, όπου θα δηλώνεται ότι κατέγραψε τα στοιχεία του οχήματος, ότι σύμφωνα με τις οικείες διατάξεις που ρυθμίζουν τα επαγγελματικά δικαιώματα συνέταξε την τεχνική μελέτη καθώς και ότι συγκέντρωσε όλα τα απαραίτητα δικαιολογητικά, δεν παραβιάζονται οι διατάξεις του ΚΟΚ και ότι το όχημα είναι ασφαλές για κυκλοφορία.</a:t>
            </a:r>
          </a:p>
          <a:p>
            <a:pPr>
              <a:spcAft>
                <a:spcPts val="600"/>
              </a:spcAft>
            </a:pPr>
            <a:r>
              <a:rPr lang="el-GR" sz="1400" dirty="0"/>
              <a:t>   </a:t>
            </a:r>
            <a:r>
              <a:rPr lang="el-GR" sz="1400" b="1" dirty="0"/>
              <a:t>8. Ζυγολόγια του κάθε άξονα αλλά και του συνόλου του οχήματος με τον εξοπλισμό του οχήματος εγκατεστημένο.</a:t>
            </a:r>
          </a:p>
          <a:p>
            <a:pPr>
              <a:spcAft>
                <a:spcPts val="600"/>
              </a:spcAft>
            </a:pPr>
            <a:r>
              <a:rPr lang="el-GR" sz="1400" dirty="0"/>
              <a:t>  </a:t>
            </a:r>
            <a:r>
              <a:rPr lang="el-GR" sz="1400" b="1" dirty="0"/>
              <a:t> 9. </a:t>
            </a:r>
            <a:r>
              <a:rPr lang="en-US" sz="1400" dirty="0"/>
              <a:t>O</a:t>
            </a:r>
            <a:r>
              <a:rPr lang="el-GR" sz="1400" dirty="0"/>
              <a:t> ενδιαφερόμενος καταθέτει οποιοδήποτε άλλο επιπλέον δικαιολογητικό απαιτείται κατά την κρίση της υπηρεσίας που ενδεχόμενα απαιτείται από την φύση της ειδικής χρήσης ή της ιδιαιτερότητας του οχήματος.</a:t>
            </a:r>
          </a:p>
          <a:p>
            <a:endParaRPr lang="el-GR" dirty="0"/>
          </a:p>
        </p:txBody>
      </p:sp>
      <p:pic>
        <p:nvPicPr>
          <p:cNvPr id="5" name="Picture 8" descr="Αποτέλεσμα εικόνας για γερανος clipar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05800" y="60198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http://www.poevy.gr/images/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409275"/>
            <a:ext cx="1371600" cy="448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0765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a:spLocks noChangeArrowheads="1"/>
          </p:cNvSpPr>
          <p:nvPr/>
        </p:nvSpPr>
        <p:spPr bwMode="auto">
          <a:xfrm>
            <a:off x="1257300" y="3502866"/>
            <a:ext cx="65" cy="35391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38088" rIns="0" bIns="38088"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itchFamily="34" charset="0"/>
              <a:cs typeface="Arial" pitchFamily="34" charset="0"/>
            </a:endParaRPr>
          </a:p>
        </p:txBody>
      </p:sp>
      <p:sp>
        <p:nvSpPr>
          <p:cNvPr id="12" name="TextBox 11"/>
          <p:cNvSpPr txBox="1"/>
          <p:nvPr/>
        </p:nvSpPr>
        <p:spPr>
          <a:xfrm>
            <a:off x="457200" y="384512"/>
            <a:ext cx="8229600" cy="5940088"/>
          </a:xfrm>
          <a:prstGeom prst="rect">
            <a:avLst/>
          </a:prstGeom>
          <a:noFill/>
        </p:spPr>
        <p:txBody>
          <a:bodyPr wrap="square" rtlCol="0">
            <a:spAutoFit/>
          </a:bodyPr>
          <a:lstStyle/>
          <a:p>
            <a:pPr lvl="0" algn="ctr" fontAlgn="base">
              <a:spcBef>
                <a:spcPct val="0"/>
              </a:spcBef>
              <a:spcAft>
                <a:spcPts val="600"/>
              </a:spcAft>
            </a:pPr>
            <a:r>
              <a:rPr lang="el-GR" altLang="el-GR" sz="1600" b="1" dirty="0">
                <a:solidFill>
                  <a:srgbClr val="FF0000"/>
                </a:solidFill>
                <a:latin typeface="Tahoma" pitchFamily="34" charset="0"/>
                <a:cs typeface="Tahoma" pitchFamily="34" charset="0"/>
              </a:rPr>
              <a:t>ΧΡΗΣΙΜΟΙ ΣΥΝΔΕΣΜΟΙ</a:t>
            </a:r>
            <a:endParaRPr lang="el-GR" altLang="el-GR" sz="1600" b="1" dirty="0">
              <a:solidFill>
                <a:srgbClr val="FF0000"/>
              </a:solidFill>
              <a:latin typeface="Tahoma" pitchFamily="34" charset="0"/>
              <a:cs typeface="Tahoma" pitchFamily="34" charset="0"/>
              <a:hlinkClick r:id="rId2"/>
            </a:endParaRPr>
          </a:p>
          <a:p>
            <a:pPr lvl="0" algn="ctr" fontAlgn="base">
              <a:spcBef>
                <a:spcPct val="0"/>
              </a:spcBef>
            </a:pPr>
            <a:r>
              <a:rPr lang="en-US" sz="1400">
                <a:hlinkClick r:id="rId3"/>
              </a:rPr>
              <a:t>https://www.yme.gr/metafores/texnologia-oximaton/oximata-eidikis-xrisis-eidikoy-skopoy</a:t>
            </a:r>
            <a:endParaRPr lang="en-US" sz="1400"/>
          </a:p>
          <a:p>
            <a:pPr lvl="0" algn="ctr" fontAlgn="base">
              <a:spcBef>
                <a:spcPct val="0"/>
              </a:spcBef>
            </a:pPr>
            <a:endParaRPr lang="el-GR" altLang="el-GR" sz="1400" b="1" dirty="0">
              <a:solidFill>
                <a:srgbClr val="FF0000"/>
              </a:solidFill>
              <a:latin typeface="Tahoma" pitchFamily="34" charset="0"/>
              <a:cs typeface="Tahoma" pitchFamily="34" charset="0"/>
              <a:hlinkClick r:id="rId2"/>
            </a:endParaRPr>
          </a:p>
          <a:p>
            <a:pPr lvl="0" fontAlgn="base">
              <a:lnSpc>
                <a:spcPct val="150000"/>
              </a:lnSpc>
              <a:spcBef>
                <a:spcPct val="0"/>
              </a:spcBef>
              <a:spcAft>
                <a:spcPts val="1200"/>
              </a:spcAft>
            </a:pPr>
            <a:r>
              <a:rPr lang="el-GR" altLang="el-GR" sz="1400" b="1" dirty="0">
                <a:solidFill>
                  <a:srgbClr val="333333"/>
                </a:solidFill>
                <a:latin typeface="Tahoma" pitchFamily="34" charset="0"/>
                <a:cs typeface="Tahoma" pitchFamily="34" charset="0"/>
                <a:hlinkClick r:id="rId2"/>
              </a:rPr>
              <a:t>Υπουργείο Υποδομών και Μεταφορών</a:t>
            </a:r>
            <a:r>
              <a:rPr lang="el-GR" altLang="el-GR" sz="1400" b="1" dirty="0">
                <a:solidFill>
                  <a:srgbClr val="333333"/>
                </a:solidFill>
                <a:latin typeface="Tahoma" pitchFamily="34" charset="0"/>
                <a:cs typeface="Tahoma" pitchFamily="34" charset="0"/>
              </a:rPr>
              <a:t>:</a:t>
            </a:r>
            <a:endParaRPr lang="en-US" altLang="el-GR" sz="1400" b="1" dirty="0">
              <a:solidFill>
                <a:srgbClr val="333333"/>
              </a:solidFill>
              <a:latin typeface="Tahoma" pitchFamily="34" charset="0"/>
              <a:cs typeface="Tahoma" pitchFamily="34" charset="0"/>
            </a:endParaRPr>
          </a:p>
          <a:p>
            <a:pPr algn="l">
              <a:lnSpc>
                <a:spcPct val="150000"/>
              </a:lnSpc>
              <a:spcAft>
                <a:spcPts val="1200"/>
              </a:spcAft>
              <a:buFont typeface="Arial" panose="020B0604020202020204" pitchFamily="34" charset="0"/>
              <a:buChar char="•"/>
            </a:pPr>
            <a:r>
              <a:rPr lang="el-GR" sz="1200" b="0" i="0" u="sng" dirty="0" err="1">
                <a:solidFill>
                  <a:srgbClr val="074B6F"/>
                </a:solidFill>
                <a:effectLst/>
                <a:latin typeface="open sans" panose="020B0606030504020204" pitchFamily="34" charset="0"/>
                <a:hlinkClick r:id="rId4"/>
              </a:rPr>
              <a:t>οικ</a:t>
            </a:r>
            <a:r>
              <a:rPr lang="el-GR" sz="1200" b="0" i="0" u="sng" dirty="0">
                <a:solidFill>
                  <a:srgbClr val="074B6F"/>
                </a:solidFill>
                <a:effectLst/>
                <a:latin typeface="open sans" panose="020B0606030504020204" pitchFamily="34" charset="0"/>
                <a:hlinkClick r:id="rId4"/>
              </a:rPr>
              <a:t> 51295/2769</a:t>
            </a:r>
            <a:r>
              <a:rPr lang="el-GR" sz="1200" b="0" i="0" dirty="0">
                <a:solidFill>
                  <a:srgbClr val="000000"/>
                </a:solidFill>
                <a:effectLst/>
                <a:latin typeface="open sans" panose="020B0606030504020204" pitchFamily="34" charset="0"/>
              </a:rPr>
              <a:t> με</a:t>
            </a:r>
            <a:r>
              <a:rPr lang="el-GR" sz="1200" b="1" i="0" dirty="0">
                <a:solidFill>
                  <a:srgbClr val="000000"/>
                </a:solidFill>
                <a:effectLst/>
                <a:latin typeface="open sans" panose="020B0606030504020204" pitchFamily="34" charset="0"/>
              </a:rPr>
              <a:t> </a:t>
            </a:r>
            <a:r>
              <a:rPr lang="el-GR" sz="1200" b="0" i="0" dirty="0">
                <a:solidFill>
                  <a:srgbClr val="000000"/>
                </a:solidFill>
                <a:effectLst/>
                <a:latin typeface="open sans" panose="020B0606030504020204" pitchFamily="34" charset="0"/>
              </a:rPr>
              <a:t>ΑΔΑ: ΨΓ4Ω465ΧΘΞ-ΛΧΛ</a:t>
            </a:r>
            <a:r>
              <a:rPr lang="el-GR" sz="1200" b="1" i="0" dirty="0">
                <a:solidFill>
                  <a:srgbClr val="000000"/>
                </a:solidFill>
                <a:effectLst/>
                <a:latin typeface="open sans" panose="020B0606030504020204" pitchFamily="34" charset="0"/>
              </a:rPr>
              <a:t> </a:t>
            </a:r>
            <a:r>
              <a:rPr lang="el-GR" sz="1200" b="0" i="0" dirty="0">
                <a:solidFill>
                  <a:srgbClr val="000000"/>
                </a:solidFill>
                <a:effectLst/>
                <a:latin typeface="open sans" panose="020B0606030504020204" pitchFamily="34" charset="0"/>
              </a:rPr>
              <a:t>-</a:t>
            </a:r>
            <a:r>
              <a:rPr lang="el-GR" sz="1200" b="1" i="0" dirty="0">
                <a:solidFill>
                  <a:srgbClr val="000000"/>
                </a:solidFill>
                <a:effectLst/>
                <a:latin typeface="open sans" panose="020B0606030504020204" pitchFamily="34" charset="0"/>
              </a:rPr>
              <a:t> </a:t>
            </a:r>
            <a:r>
              <a:rPr lang="el-GR" sz="1200" b="0" i="0" dirty="0">
                <a:solidFill>
                  <a:srgbClr val="000000"/>
                </a:solidFill>
                <a:effectLst/>
                <a:latin typeface="open sans" panose="020B0606030504020204" pitchFamily="34" charset="0"/>
              </a:rPr>
              <a:t>Κοινοποίηση Υπουργικής Απόφασης, για τους όρους και προϋποθέσεις χορήγησης έγκρισης</a:t>
            </a:r>
            <a:br>
              <a:rPr lang="el-GR" sz="1200" b="0" i="0" dirty="0">
                <a:solidFill>
                  <a:srgbClr val="000000"/>
                </a:solidFill>
                <a:effectLst/>
                <a:latin typeface="open sans" panose="020B0606030504020204" pitchFamily="34" charset="0"/>
              </a:rPr>
            </a:br>
            <a:r>
              <a:rPr lang="el-GR" sz="1200" b="0" i="0" dirty="0">
                <a:solidFill>
                  <a:srgbClr val="000000"/>
                </a:solidFill>
                <a:effectLst/>
                <a:latin typeface="open sans" panose="020B0606030504020204" pitchFamily="34" charset="0"/>
              </a:rPr>
              <a:t>ταξινόμησης μηχανοκίνητων οχημάτων Ειδικής Χρήσης-Ειδικού Σκοπού που δεν εκτελούν μεταφορικό έργο και διαδικασία ταξινόμησης από τις Διευθύνσεις Τεχνικών Έργων των Περιφερειακών Ενοτήτων της Χώρας</a:t>
            </a:r>
          </a:p>
          <a:p>
            <a:pPr algn="l">
              <a:lnSpc>
                <a:spcPct val="150000"/>
              </a:lnSpc>
              <a:spcAft>
                <a:spcPts val="1200"/>
              </a:spcAft>
              <a:buFont typeface="Arial" panose="020B0604020202020204" pitchFamily="34" charset="0"/>
              <a:buChar char="•"/>
            </a:pPr>
            <a:r>
              <a:rPr lang="el-GR" sz="1200" b="0" i="0" u="sng" dirty="0">
                <a:solidFill>
                  <a:srgbClr val="074B6F"/>
                </a:solidFill>
                <a:effectLst/>
                <a:latin typeface="open sans" panose="020B0606030504020204" pitchFamily="34" charset="0"/>
                <a:hlinkClick r:id="rId5"/>
              </a:rPr>
              <a:t>ΥΑ 42610/2341/2020</a:t>
            </a:r>
            <a:r>
              <a:rPr lang="el-GR" sz="1200" b="0" i="0" dirty="0">
                <a:solidFill>
                  <a:srgbClr val="000000"/>
                </a:solidFill>
                <a:effectLst/>
                <a:latin typeface="open sans" panose="020B0606030504020204" pitchFamily="34" charset="0"/>
              </a:rPr>
              <a:t> με ΑΔΑ: ΨΛΞ4465ΧΘΞ-ΘΝΒ - Όροι και προϋποθέσεις για τη χορήγηση έγκρισης ταξινόμησης μηχανοκίνητων οχημάτων Ειδικής Χρήσης-Ειδικού Σκοπού που δεν εκτελούν μεταφορικό έργο και διαδικασία ταξινόμησης από τις Διευθύνσεις Τεχνικών Έργων των Περιφερειακών Ενοτήτων της Χώρας.</a:t>
            </a:r>
          </a:p>
          <a:p>
            <a:pPr algn="l">
              <a:lnSpc>
                <a:spcPct val="150000"/>
              </a:lnSpc>
              <a:spcAft>
                <a:spcPts val="1200"/>
              </a:spcAft>
              <a:buFont typeface="Arial" panose="020B0604020202020204" pitchFamily="34" charset="0"/>
              <a:buChar char="•"/>
            </a:pPr>
            <a:r>
              <a:rPr lang="el-GR" sz="1200" b="0" i="0" u="sng" dirty="0">
                <a:solidFill>
                  <a:srgbClr val="074B6F"/>
                </a:solidFill>
                <a:effectLst/>
                <a:latin typeface="open sans" panose="020B0606030504020204" pitchFamily="34" charset="0"/>
                <a:hlinkClick r:id="rId6"/>
              </a:rPr>
              <a:t>Πρώτη Συμπλήρωση του Παραρτήματος Ι της 42610/2341 Υ.Α.</a:t>
            </a:r>
            <a:endParaRPr lang="el-GR" sz="1200" b="0" i="0" dirty="0">
              <a:solidFill>
                <a:srgbClr val="000000"/>
              </a:solidFill>
              <a:effectLst/>
              <a:latin typeface="open sans" panose="020B0606030504020204" pitchFamily="34" charset="0"/>
            </a:endParaRPr>
          </a:p>
          <a:p>
            <a:pPr algn="l">
              <a:lnSpc>
                <a:spcPct val="150000"/>
              </a:lnSpc>
              <a:spcAft>
                <a:spcPts val="1200"/>
              </a:spcAft>
              <a:buFont typeface="Arial" panose="020B0604020202020204" pitchFamily="34" charset="0"/>
              <a:buChar char="•"/>
            </a:pPr>
            <a:r>
              <a:rPr lang="el-GR" sz="1200" b="0" i="0" u="sng" dirty="0">
                <a:solidFill>
                  <a:srgbClr val="074B6F"/>
                </a:solidFill>
                <a:effectLst/>
                <a:latin typeface="open sans" panose="020B0606030504020204" pitchFamily="34" charset="0"/>
                <a:hlinkClick r:id="rId7"/>
              </a:rPr>
              <a:t>Δεύτερη Συμπλήρωση του Παραρτήματος Ι, της 42610/2341 </a:t>
            </a:r>
            <a:r>
              <a:rPr lang="el-GR" sz="1200" b="0" i="0" u="sng" dirty="0" err="1">
                <a:solidFill>
                  <a:srgbClr val="074B6F"/>
                </a:solidFill>
                <a:effectLst/>
                <a:latin typeface="open sans" panose="020B0606030504020204" pitchFamily="34" charset="0"/>
                <a:hlinkClick r:id="rId7"/>
              </a:rPr>
              <a:t>υ.α</a:t>
            </a:r>
            <a:r>
              <a:rPr lang="el-GR" sz="1200" b="0" i="0" u="sng" dirty="0">
                <a:solidFill>
                  <a:srgbClr val="074B6F"/>
                </a:solidFill>
                <a:effectLst/>
                <a:latin typeface="open sans" panose="020B0606030504020204" pitchFamily="34" charset="0"/>
                <a:hlinkClick r:id="rId7"/>
              </a:rPr>
              <a:t>.</a:t>
            </a:r>
            <a:endParaRPr lang="el-GR" sz="1200" b="0" i="0" dirty="0">
              <a:solidFill>
                <a:srgbClr val="000000"/>
              </a:solidFill>
              <a:effectLst/>
              <a:latin typeface="open sans" panose="020B0606030504020204" pitchFamily="34" charset="0"/>
            </a:endParaRPr>
          </a:p>
          <a:p>
            <a:pPr algn="l">
              <a:lnSpc>
                <a:spcPct val="150000"/>
              </a:lnSpc>
              <a:spcAft>
                <a:spcPts val="1200"/>
              </a:spcAft>
              <a:buFont typeface="Arial" panose="020B0604020202020204" pitchFamily="34" charset="0"/>
              <a:buChar char="•"/>
            </a:pPr>
            <a:r>
              <a:rPr lang="el-GR" sz="1200" b="0" i="0" u="sng" dirty="0">
                <a:solidFill>
                  <a:srgbClr val="074B6F"/>
                </a:solidFill>
                <a:effectLst/>
                <a:latin typeface="open sans" panose="020B0606030504020204" pitchFamily="34" charset="0"/>
                <a:hlinkClick r:id="rId8"/>
              </a:rPr>
              <a:t>Τρίτη Συμπλήρωση του Παραρτήματος Ι, της 42610/2341 </a:t>
            </a:r>
            <a:r>
              <a:rPr lang="el-GR" sz="1200" b="0" i="0" u="sng" dirty="0" err="1">
                <a:solidFill>
                  <a:srgbClr val="074B6F"/>
                </a:solidFill>
                <a:effectLst/>
                <a:latin typeface="open sans" panose="020B0606030504020204" pitchFamily="34" charset="0"/>
                <a:hlinkClick r:id="rId8"/>
              </a:rPr>
              <a:t>υ.α</a:t>
            </a:r>
            <a:r>
              <a:rPr lang="el-GR" sz="1200" b="0" i="0" u="sng" dirty="0">
                <a:solidFill>
                  <a:srgbClr val="074B6F"/>
                </a:solidFill>
                <a:effectLst/>
                <a:latin typeface="open sans" panose="020B0606030504020204" pitchFamily="34" charset="0"/>
                <a:hlinkClick r:id="rId8"/>
              </a:rPr>
              <a:t>.</a:t>
            </a:r>
            <a:endParaRPr lang="el-GR" sz="1200" b="0" i="0" dirty="0">
              <a:solidFill>
                <a:srgbClr val="000000"/>
              </a:solidFill>
              <a:effectLst/>
              <a:latin typeface="open sans" panose="020B0606030504020204" pitchFamily="34" charset="0"/>
            </a:endParaRPr>
          </a:p>
          <a:p>
            <a:pPr algn="l">
              <a:lnSpc>
                <a:spcPct val="150000"/>
              </a:lnSpc>
              <a:spcAft>
                <a:spcPts val="1200"/>
              </a:spcAft>
              <a:buFont typeface="Arial" panose="020B0604020202020204" pitchFamily="34" charset="0"/>
              <a:buChar char="•"/>
            </a:pPr>
            <a:r>
              <a:rPr lang="el-GR" sz="1200" b="0" i="0" dirty="0">
                <a:solidFill>
                  <a:srgbClr val="000000"/>
                </a:solidFill>
                <a:effectLst/>
                <a:latin typeface="open sans" panose="020B0606030504020204" pitchFamily="34" charset="0"/>
              </a:rPr>
              <a:t>Μητρώα </a:t>
            </a:r>
            <a:r>
              <a:rPr lang="el-GR" sz="1200" b="0" i="0" dirty="0" err="1">
                <a:solidFill>
                  <a:srgbClr val="000000"/>
                </a:solidFill>
                <a:effectLst/>
                <a:latin typeface="open sans" panose="020B0606030504020204" pitchFamily="34" charset="0"/>
              </a:rPr>
              <a:t>Μηxανικών</a:t>
            </a:r>
            <a:r>
              <a:rPr lang="el-GR" sz="1200" b="0" i="0" dirty="0">
                <a:solidFill>
                  <a:srgbClr val="000000"/>
                </a:solidFill>
                <a:effectLst/>
                <a:latin typeface="open sans" panose="020B0606030504020204" pitchFamily="34" charset="0"/>
              </a:rPr>
              <a:t> για την εφαρμογή της 3763/111/15 (ΦΕΚ Β 1163) Υπουργικής απόφασης </a:t>
            </a:r>
            <a:r>
              <a:rPr lang="el-GR" sz="1200" b="0" i="0" u="sng" dirty="0">
                <a:solidFill>
                  <a:srgbClr val="074B6F"/>
                </a:solidFill>
                <a:effectLst/>
                <a:latin typeface="open sans" panose="020B0606030504020204" pitchFamily="34" charset="0"/>
                <a:hlinkClick r:id="rId9" tooltip="ΨΛΑΑ465ΧΘΞ-Θ3Ψ"/>
              </a:rPr>
              <a:t>Πατήστε εδώ.</a:t>
            </a:r>
            <a:endParaRPr lang="el-GR" sz="1200" b="0" i="0" dirty="0">
              <a:solidFill>
                <a:srgbClr val="000000"/>
              </a:solidFill>
              <a:effectLst/>
              <a:latin typeface="open sans" panose="020B0606030504020204" pitchFamily="34" charset="0"/>
            </a:endParaRPr>
          </a:p>
          <a:p>
            <a:pPr algn="l">
              <a:lnSpc>
                <a:spcPct val="150000"/>
              </a:lnSpc>
              <a:spcAft>
                <a:spcPts val="1200"/>
              </a:spcAft>
              <a:buFont typeface="Arial" panose="020B0604020202020204" pitchFamily="34" charset="0"/>
              <a:buChar char="•"/>
            </a:pPr>
            <a:r>
              <a:rPr lang="el-GR" sz="1200" b="0" i="0" u="sng" dirty="0">
                <a:solidFill>
                  <a:srgbClr val="074B6F"/>
                </a:solidFill>
                <a:effectLst/>
                <a:latin typeface="open sans" panose="020B0606030504020204" pitchFamily="34" charset="0"/>
                <a:hlinkClick r:id="rId10"/>
              </a:rPr>
              <a:t>Ηλεκτρονικό </a:t>
            </a:r>
            <a:r>
              <a:rPr lang="el-GR" sz="1200" b="0" i="0" u="sng" dirty="0" err="1">
                <a:solidFill>
                  <a:srgbClr val="074B6F"/>
                </a:solidFill>
                <a:effectLst/>
                <a:latin typeface="open sans" panose="020B0606030504020204" pitchFamily="34" charset="0"/>
                <a:hlinkClick r:id="rId10"/>
              </a:rPr>
              <a:t>Αρxείο</a:t>
            </a:r>
            <a:r>
              <a:rPr lang="el-GR" sz="1200" b="0" i="0" u="sng" dirty="0">
                <a:solidFill>
                  <a:srgbClr val="074B6F"/>
                </a:solidFill>
                <a:effectLst/>
                <a:latin typeface="open sans" panose="020B0606030504020204" pitchFamily="34" charset="0"/>
                <a:hlinkClick r:id="rId10"/>
              </a:rPr>
              <a:t> .</a:t>
            </a:r>
            <a:r>
              <a:rPr lang="el-GR" sz="1200" b="0" i="0" u="sng" dirty="0" err="1">
                <a:solidFill>
                  <a:srgbClr val="074B6F"/>
                </a:solidFill>
                <a:effectLst/>
                <a:latin typeface="open sans" panose="020B0606030504020204" pitchFamily="34" charset="0"/>
                <a:hlinkClick r:id="rId10"/>
              </a:rPr>
              <a:t>xls</a:t>
            </a:r>
            <a:r>
              <a:rPr lang="el-GR" sz="1200" b="0" i="0" dirty="0">
                <a:solidFill>
                  <a:srgbClr val="000000"/>
                </a:solidFill>
                <a:effectLst/>
                <a:latin typeface="open sans" panose="020B0606030504020204" pitchFamily="34" charset="0"/>
              </a:rPr>
              <a:t>   για την εφαρμογή της παρ. γ της Υ.Α. 3763/111/15 (ΦΕΚ Β 1163)</a:t>
            </a:r>
          </a:p>
          <a:p>
            <a:endParaRPr lang="el-GR" sz="1400" dirty="0"/>
          </a:p>
        </p:txBody>
      </p:sp>
      <p:pic>
        <p:nvPicPr>
          <p:cNvPr id="4" name="Picture 8" descr="Αποτέλεσμα εικόνας για γερανος clipart"/>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8305800" y="60198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ttp://www.poevy.gr/images/logo.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0" y="6409275"/>
            <a:ext cx="1371600" cy="448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15404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www.poevy.gr/images/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6172200"/>
            <a:ext cx="1371600" cy="44872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667000" y="2667000"/>
            <a:ext cx="3810000" cy="584775"/>
          </a:xfrm>
          <a:prstGeom prst="rect">
            <a:avLst/>
          </a:prstGeom>
          <a:noFill/>
        </p:spPr>
        <p:txBody>
          <a:bodyPr wrap="square" rtlCol="0">
            <a:spAutoFit/>
          </a:bodyPr>
          <a:lstStyle/>
          <a:p>
            <a:pPr algn="ctr"/>
            <a:r>
              <a:rPr lang="el-GR" sz="3200" b="1" dirty="0">
                <a:solidFill>
                  <a:schemeClr val="accent5">
                    <a:lumMod val="50000"/>
                  </a:schemeClr>
                </a:solidFill>
              </a:rPr>
              <a:t>ΕΥΧΑΡΙΣΤΟΥΜΕ !!!</a:t>
            </a:r>
            <a:endParaRPr lang="el-GR" sz="2800" b="1" dirty="0">
              <a:solidFill>
                <a:schemeClr val="accent5">
                  <a:lumMod val="50000"/>
                </a:schemeClr>
              </a:solidFill>
            </a:endParaRPr>
          </a:p>
        </p:txBody>
      </p:sp>
    </p:spTree>
    <p:extLst>
      <p:ext uri="{BB962C8B-B14F-4D97-AF65-F5344CB8AC3E}">
        <p14:creationId xmlns:p14="http://schemas.microsoft.com/office/powerpoint/2010/main" val="873306838"/>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8800" y="533400"/>
            <a:ext cx="5257800" cy="400110"/>
          </a:xfrm>
          <a:prstGeom prst="rect">
            <a:avLst/>
          </a:prstGeom>
          <a:noFill/>
        </p:spPr>
        <p:txBody>
          <a:bodyPr wrap="square" rtlCol="0">
            <a:spAutoFit/>
          </a:bodyPr>
          <a:lstStyle/>
          <a:p>
            <a:pPr algn="ctr"/>
            <a:r>
              <a:rPr lang="el-GR" sz="2000" b="1" dirty="0"/>
              <a:t>ΟΧΗΜΑΤΑ ΕΙΔΙΚΗΣ ΧΡΗΣΗΣ – ΕΙΔΙΚΟΥ ΣΚΟΠΟΥ</a:t>
            </a:r>
          </a:p>
        </p:txBody>
      </p:sp>
      <p:sp>
        <p:nvSpPr>
          <p:cNvPr id="5" name="TextBox 4"/>
          <p:cNvSpPr txBox="1"/>
          <p:nvPr/>
        </p:nvSpPr>
        <p:spPr>
          <a:xfrm>
            <a:off x="510540" y="1072009"/>
            <a:ext cx="8229600" cy="5262979"/>
          </a:xfrm>
          <a:prstGeom prst="rect">
            <a:avLst/>
          </a:prstGeom>
          <a:noFill/>
        </p:spPr>
        <p:txBody>
          <a:bodyPr wrap="square" rtlCol="0">
            <a:spAutoFit/>
          </a:bodyPr>
          <a:lstStyle/>
          <a:p>
            <a:pPr indent="285750" algn="just">
              <a:lnSpc>
                <a:spcPct val="150000"/>
              </a:lnSpc>
            </a:pPr>
            <a:r>
              <a:rPr lang="el-GR" sz="1400" b="1" u="sng" dirty="0">
                <a:solidFill>
                  <a:srgbClr val="002060"/>
                </a:solidFill>
              </a:rPr>
              <a:t>Από τον Ιούνιο του 2015:</a:t>
            </a:r>
            <a:r>
              <a:rPr lang="el-GR" sz="1400" b="1" dirty="0">
                <a:solidFill>
                  <a:srgbClr val="002060"/>
                </a:solidFill>
              </a:rPr>
              <a:t> </a:t>
            </a:r>
            <a:r>
              <a:rPr lang="el-GR" sz="1400" dirty="0"/>
              <a:t>Σύμφωνα με την </a:t>
            </a:r>
            <a:r>
              <a:rPr lang="el-GR" sz="1400" b="1" dirty="0">
                <a:solidFill>
                  <a:srgbClr val="FF0000"/>
                </a:solidFill>
              </a:rPr>
              <a:t>Υ.Α 3763/111/15 (ΦΕΚ Β1163/18.06.2015) </a:t>
            </a:r>
            <a:r>
              <a:rPr lang="el-GR" sz="1400" dirty="0"/>
              <a:t>είναι τα οχήματα της κατηγορίας Μ.Ν.Ο που έχουν ειδικά τεχνικά χαρακτηριστικά προκειμένου να εκτελέσουν μια λειτουργία που απαιτεί ειδικές ρυθμίσεις ή εξοπλισμό. </a:t>
            </a:r>
          </a:p>
          <a:p>
            <a:pPr algn="just">
              <a:lnSpc>
                <a:spcPct val="150000"/>
              </a:lnSpc>
            </a:pPr>
            <a:r>
              <a:rPr lang="el-GR" sz="1400" b="1" dirty="0"/>
              <a:t>Πρόκειται για εναρμόνιση Ευρωπαϊκών οδηγιών στο ελληνικό δίκαιο. </a:t>
            </a:r>
          </a:p>
          <a:p>
            <a:pPr indent="285750" algn="just">
              <a:lnSpc>
                <a:spcPct val="150000"/>
              </a:lnSpc>
            </a:pPr>
            <a:r>
              <a:rPr lang="el-GR" sz="1400" dirty="0"/>
              <a:t>Η Υ.Α. έχει σκοπό να ορίσει τις προϋποθέσεις για τη χορήγηση έγκρισης ταξινόμησης σε </a:t>
            </a:r>
            <a:r>
              <a:rPr lang="el-GR" sz="1400" b="1" dirty="0" err="1"/>
              <a:t>πρωτοταξινομούμενα</a:t>
            </a:r>
            <a:r>
              <a:rPr lang="el-GR" sz="1400" dirty="0"/>
              <a:t>, </a:t>
            </a:r>
            <a:r>
              <a:rPr lang="el-GR" sz="1400" b="1" dirty="0"/>
              <a:t>μεταχειρισμένα</a:t>
            </a:r>
            <a:r>
              <a:rPr lang="el-GR" sz="1400" dirty="0"/>
              <a:t>, </a:t>
            </a:r>
            <a:r>
              <a:rPr lang="el-GR" sz="1400" b="1" dirty="0"/>
              <a:t>μεταβιβαζόμενα</a:t>
            </a:r>
            <a:r>
              <a:rPr lang="el-GR" sz="1400" dirty="0"/>
              <a:t> και </a:t>
            </a:r>
            <a:r>
              <a:rPr lang="el-GR" sz="1400" b="1" dirty="0"/>
              <a:t>μετατρεπόμενα</a:t>
            </a:r>
            <a:r>
              <a:rPr lang="el-GR" sz="1400" dirty="0"/>
              <a:t>, </a:t>
            </a:r>
            <a:r>
              <a:rPr lang="el-GR" sz="1400" b="1" dirty="0"/>
              <a:t>πλήρη</a:t>
            </a:r>
            <a:r>
              <a:rPr lang="el-GR" sz="1400" dirty="0"/>
              <a:t> ή </a:t>
            </a:r>
            <a:r>
              <a:rPr lang="el-GR" sz="1400" b="1" dirty="0"/>
              <a:t>ολοκληρωμένα</a:t>
            </a:r>
            <a:r>
              <a:rPr lang="el-GR" sz="1400" dirty="0"/>
              <a:t> </a:t>
            </a:r>
            <a:r>
              <a:rPr lang="el-GR" sz="1400" b="1" dirty="0"/>
              <a:t>οχήματα</a:t>
            </a:r>
            <a:r>
              <a:rPr lang="el-GR" sz="1400" dirty="0"/>
              <a:t> Ειδικής Χρήσης − Ειδικού Σκοπού, όπως αυτά ορίζονται στην οδηγία πλαίσιο 2007/46/ΕΚ, όπως κάθε φορά ισχύει . </a:t>
            </a:r>
            <a:r>
              <a:rPr lang="el-GR" sz="1400" i="1" dirty="0"/>
              <a:t>(Δείτε σελ .2)</a:t>
            </a:r>
            <a:endParaRPr lang="el-GR" sz="1400" dirty="0"/>
          </a:p>
          <a:p>
            <a:pPr indent="285750" algn="just">
              <a:lnSpc>
                <a:spcPct val="150000"/>
              </a:lnSpc>
            </a:pPr>
            <a:endParaRPr lang="el-GR" sz="1400" dirty="0"/>
          </a:p>
          <a:p>
            <a:pPr indent="285750" algn="just">
              <a:lnSpc>
                <a:spcPct val="150000"/>
              </a:lnSpc>
            </a:pPr>
            <a:r>
              <a:rPr lang="el-GR" sz="1400" dirty="0">
                <a:solidFill>
                  <a:srgbClr val="002060"/>
                </a:solidFill>
              </a:rPr>
              <a:t>Για αυτά τα οχήματα θα πρέπει να χορηγηθεί </a:t>
            </a:r>
            <a:r>
              <a:rPr lang="el-GR" sz="1400" b="1" dirty="0">
                <a:solidFill>
                  <a:srgbClr val="002060"/>
                </a:solidFill>
              </a:rPr>
              <a:t>έγκριση τύπου* </a:t>
            </a:r>
            <a:r>
              <a:rPr lang="el-GR" sz="1400" dirty="0">
                <a:solidFill>
                  <a:srgbClr val="002060"/>
                </a:solidFill>
              </a:rPr>
              <a:t>και το όχημα να απογραφεί και ταξινομηθεί, ώστε να μπορέσουν να του χορηγηθούν στην συνέχεια άδεια και πινακίδες αριθμού κυκλοφορίας. </a:t>
            </a:r>
          </a:p>
          <a:p>
            <a:pPr indent="285750" algn="just">
              <a:lnSpc>
                <a:spcPct val="150000"/>
              </a:lnSpc>
            </a:pPr>
            <a:endParaRPr lang="el-GR" sz="1400" dirty="0"/>
          </a:p>
          <a:p>
            <a:pPr indent="285750" algn="just">
              <a:lnSpc>
                <a:spcPct val="150000"/>
              </a:lnSpc>
            </a:pPr>
            <a:r>
              <a:rPr lang="el-GR" sz="1400" dirty="0"/>
              <a:t> </a:t>
            </a:r>
            <a:r>
              <a:rPr lang="el-GR" sz="1400" dirty="0">
                <a:solidFill>
                  <a:srgbClr val="002060"/>
                </a:solidFill>
              </a:rPr>
              <a:t>*</a:t>
            </a:r>
            <a:r>
              <a:rPr lang="el-GR" sz="1400" b="1" dirty="0"/>
              <a:t> έγκριση τύπου </a:t>
            </a:r>
            <a:r>
              <a:rPr lang="el-GR" sz="1400" dirty="0">
                <a:solidFill>
                  <a:schemeClr val="tx1">
                    <a:lumMod val="65000"/>
                    <a:lumOff val="35000"/>
                  </a:schemeClr>
                </a:solidFill>
              </a:rPr>
              <a:t>είναι </a:t>
            </a:r>
            <a:r>
              <a:rPr lang="el-GR" sz="1400" b="1" dirty="0">
                <a:solidFill>
                  <a:schemeClr val="tx1">
                    <a:lumMod val="65000"/>
                    <a:lumOff val="35000"/>
                  </a:schemeClr>
                </a:solidFill>
              </a:rPr>
              <a:t>η διαδικασία με την οποία η αρμόδια Αρχή πιστοποιεί </a:t>
            </a:r>
            <a:r>
              <a:rPr lang="el-GR" sz="1400" dirty="0">
                <a:solidFill>
                  <a:schemeClr val="tx1">
                    <a:lumMod val="65000"/>
                    <a:lumOff val="35000"/>
                  </a:schemeClr>
                </a:solidFill>
              </a:rPr>
              <a:t>ότι ένας τύπος μηχανήματος έργων, οχήματος ειδικής κατηγορίας, κλπ, </a:t>
            </a:r>
            <a:r>
              <a:rPr lang="el-GR" sz="1400" b="1" dirty="0">
                <a:solidFill>
                  <a:schemeClr val="tx1">
                    <a:lumMod val="65000"/>
                    <a:lumOff val="35000"/>
                  </a:schemeClr>
                </a:solidFill>
              </a:rPr>
              <a:t>τηρεί τις σχετικές διοικητικές διατάξεις και τεχνικές απαιτήσεις</a:t>
            </a:r>
            <a:r>
              <a:rPr lang="el-GR" sz="1400" dirty="0">
                <a:solidFill>
                  <a:schemeClr val="tx1">
                    <a:lumMod val="65000"/>
                    <a:lumOff val="35000"/>
                  </a:schemeClr>
                </a:solidFill>
              </a:rPr>
              <a:t>. Η έγκριση τύπου δεν είναι προσωποπαγής.</a:t>
            </a:r>
          </a:p>
        </p:txBody>
      </p:sp>
      <p:sp>
        <p:nvSpPr>
          <p:cNvPr id="2" name="AutoShape 2" descr="Αποτέλεσμα εικόνας για γερανος clipar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3" name="AutoShape 4" descr="Αποτέλεσμα εικόνας για γερανος clipar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6" name="AutoShape 6" descr="Αποτέλεσμα εικόνας για γερανος clipart"/>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pic>
        <p:nvPicPr>
          <p:cNvPr id="1032" name="Picture 8" descr="Αποτέλεσμα εικόνας για γερανος clipar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05800" y="60198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http://www.poevy.gr/images/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409275"/>
            <a:ext cx="1371600" cy="448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5126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7183" y="407670"/>
            <a:ext cx="3756236" cy="62979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82469" y="407670"/>
            <a:ext cx="3847131" cy="6450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76200" y="42148"/>
            <a:ext cx="8848724" cy="369332"/>
          </a:xfrm>
          <a:prstGeom prst="rect">
            <a:avLst/>
          </a:prstGeom>
          <a:noFill/>
        </p:spPr>
        <p:txBody>
          <a:bodyPr wrap="square" rtlCol="0">
            <a:spAutoFit/>
          </a:bodyPr>
          <a:lstStyle/>
          <a:p>
            <a:r>
              <a:rPr lang="el-GR" dirty="0">
                <a:solidFill>
                  <a:srgbClr val="FF0000"/>
                </a:solidFill>
              </a:rPr>
              <a:t>ΑΔΑ:6Π9Ε465ΦΘΘ+ΘΞ0: </a:t>
            </a:r>
            <a:r>
              <a:rPr lang="el-GR" sz="1100" b="1" dirty="0"/>
              <a:t>πίνακας με τους τύπους οχημάτων όπως ισχύει από το παράρτημα ΙΙ της Ευρωπαϊκής οδηγίας 2007/46/ΕΚ</a:t>
            </a:r>
            <a:endParaRPr lang="el-GR" sz="1100" b="1" dirty="0">
              <a:solidFill>
                <a:srgbClr val="FF0000"/>
              </a:solidFill>
            </a:endParaRPr>
          </a:p>
        </p:txBody>
      </p:sp>
      <p:pic>
        <p:nvPicPr>
          <p:cNvPr id="5" name="Picture 8" descr="Αποτέλεσμα εικόνας για γερανος clipar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05800" y="6019800"/>
            <a:ext cx="685800" cy="68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5375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8800" y="1140292"/>
            <a:ext cx="5257800" cy="707886"/>
          </a:xfrm>
          <a:prstGeom prst="rect">
            <a:avLst/>
          </a:prstGeom>
          <a:noFill/>
        </p:spPr>
        <p:txBody>
          <a:bodyPr wrap="square" rtlCol="0">
            <a:spAutoFit/>
          </a:bodyPr>
          <a:lstStyle/>
          <a:p>
            <a:pPr algn="ctr"/>
            <a:r>
              <a:rPr lang="el-GR" sz="2000" dirty="0">
                <a:solidFill>
                  <a:srgbClr val="FF0000"/>
                </a:solidFill>
              </a:rPr>
              <a:t>Άρθρο 3</a:t>
            </a:r>
          </a:p>
          <a:p>
            <a:pPr algn="ctr"/>
            <a:r>
              <a:rPr lang="el-GR" sz="2000" dirty="0">
                <a:solidFill>
                  <a:srgbClr val="FF0000"/>
                </a:solidFill>
              </a:rPr>
              <a:t>ΑΡΜΟΔΙΕΣ ΥΠΗΡΕΣΙΕΣ</a:t>
            </a:r>
            <a:endParaRPr lang="el-GR" sz="2000" b="1" dirty="0">
              <a:solidFill>
                <a:srgbClr val="FF0000"/>
              </a:solidFill>
            </a:endParaRPr>
          </a:p>
        </p:txBody>
      </p:sp>
      <p:sp>
        <p:nvSpPr>
          <p:cNvPr id="5" name="TextBox 4"/>
          <p:cNvSpPr txBox="1"/>
          <p:nvPr/>
        </p:nvSpPr>
        <p:spPr>
          <a:xfrm>
            <a:off x="533400" y="1673691"/>
            <a:ext cx="8229600" cy="3000821"/>
          </a:xfrm>
          <a:prstGeom prst="rect">
            <a:avLst/>
          </a:prstGeom>
          <a:noFill/>
        </p:spPr>
        <p:txBody>
          <a:bodyPr wrap="square" rtlCol="0">
            <a:spAutoFit/>
          </a:bodyPr>
          <a:lstStyle/>
          <a:p>
            <a:pPr indent="285750" algn="just">
              <a:lnSpc>
                <a:spcPct val="150000"/>
              </a:lnSpc>
            </a:pPr>
            <a:endParaRPr lang="el-GR" sz="1400" dirty="0"/>
          </a:p>
          <a:p>
            <a:pPr>
              <a:lnSpc>
                <a:spcPct val="150000"/>
              </a:lnSpc>
            </a:pPr>
            <a:r>
              <a:rPr lang="el-GR" sz="1400" b="1" dirty="0">
                <a:solidFill>
                  <a:srgbClr val="002060"/>
                </a:solidFill>
              </a:rPr>
              <a:t>1. Αρμόδια υπηρεσία </a:t>
            </a:r>
            <a:r>
              <a:rPr lang="el-GR" sz="1400" dirty="0"/>
              <a:t>για την </a:t>
            </a:r>
            <a:r>
              <a:rPr lang="el-GR" sz="1400" b="1" u="sng" dirty="0"/>
              <a:t>έκδοση </a:t>
            </a:r>
            <a:r>
              <a:rPr lang="el-GR" sz="1400" dirty="0"/>
              <a:t>της</a:t>
            </a:r>
            <a:r>
              <a:rPr lang="el-GR" sz="1400" b="1" u="sng" dirty="0"/>
              <a:t> έγκρισης ταξινόμησης (έγκριση τύπου</a:t>
            </a:r>
            <a:r>
              <a:rPr lang="el-GR" sz="1400" dirty="0"/>
              <a:t>*) καθώς και τις επεκτάσεις</a:t>
            </a:r>
          </a:p>
          <a:p>
            <a:pPr>
              <a:lnSpc>
                <a:spcPct val="150000"/>
              </a:lnSpc>
            </a:pPr>
            <a:r>
              <a:rPr lang="el-GR" sz="1400" dirty="0"/>
              <a:t>ή και τις αναθεωρήσεις αυτών ορίζεται η </a:t>
            </a:r>
            <a:r>
              <a:rPr lang="el-GR" sz="1400" b="1" dirty="0"/>
              <a:t>Διεύθυνση Τεχνολογίας Οχημάτων (ΔΤΟ) του Υπουργείου Οικονομίας, Υποδομών Ναυτιλίας και Τουρισμού.</a:t>
            </a:r>
          </a:p>
          <a:p>
            <a:pPr>
              <a:lnSpc>
                <a:spcPct val="150000"/>
              </a:lnSpc>
            </a:pPr>
            <a:endParaRPr lang="el-GR" sz="1400" b="1" dirty="0"/>
          </a:p>
          <a:p>
            <a:pPr>
              <a:lnSpc>
                <a:spcPct val="150000"/>
              </a:lnSpc>
            </a:pPr>
            <a:r>
              <a:rPr lang="el-GR" sz="1400" b="1" dirty="0">
                <a:solidFill>
                  <a:srgbClr val="002060"/>
                </a:solidFill>
              </a:rPr>
              <a:t>2. Αρμόδια υπηρεσία </a:t>
            </a:r>
            <a:r>
              <a:rPr lang="el-GR" sz="1400" dirty="0"/>
              <a:t>για την έκδοση άδειας κυκλοφορίας μεταβιβάσεων «οχήματος ειδικής </a:t>
            </a:r>
            <a:r>
              <a:rPr lang="el-GR" sz="1400" dirty="0" err="1"/>
              <a:t>χρήσης−</a:t>
            </a:r>
            <a:r>
              <a:rPr lang="el-GR" sz="1400" dirty="0"/>
              <a:t> ειδικού</a:t>
            </a:r>
          </a:p>
          <a:p>
            <a:pPr>
              <a:lnSpc>
                <a:spcPct val="150000"/>
              </a:lnSpc>
            </a:pPr>
            <a:r>
              <a:rPr lang="el-GR" sz="1400" dirty="0"/>
              <a:t>σκοπού (SPV)» σύμφωνα με τις ισχύουσες διατάξεις είναι οι </a:t>
            </a:r>
            <a:r>
              <a:rPr lang="el-GR" sz="1400" b="1" dirty="0"/>
              <a:t>Διευθύνσεις Μεταφορών της περιφέρειας </a:t>
            </a:r>
            <a:r>
              <a:rPr lang="el-GR" sz="1400" dirty="0"/>
              <a:t>που</a:t>
            </a:r>
          </a:p>
          <a:p>
            <a:pPr>
              <a:lnSpc>
                <a:spcPct val="150000"/>
              </a:lnSpc>
            </a:pPr>
            <a:r>
              <a:rPr lang="el-GR" sz="1400" dirty="0"/>
              <a:t>ταξινομεί το όχημα ο ενδιαφερόμενος ή οι Διευθύνσεις Τεχνικών Έργων της περιφέρειας, εφόσον το όχημα</a:t>
            </a:r>
          </a:p>
          <a:p>
            <a:pPr>
              <a:lnSpc>
                <a:spcPct val="150000"/>
              </a:lnSpc>
            </a:pPr>
            <a:r>
              <a:rPr lang="el-GR" sz="1400" dirty="0"/>
              <a:t>αυτό δεν εκτελεί μεταφορικό έργο αλλά αμιγώς τεχνικό.</a:t>
            </a:r>
          </a:p>
        </p:txBody>
      </p:sp>
      <p:pic>
        <p:nvPicPr>
          <p:cNvPr id="6" name="Picture 8" descr="Αποτέλεσμα εικόνας για γερανος clipar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05800" y="60198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http://www.poevy.gr/images/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409275"/>
            <a:ext cx="1371600" cy="448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8071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762000"/>
            <a:ext cx="8229600" cy="4185761"/>
          </a:xfrm>
          <a:prstGeom prst="rect">
            <a:avLst/>
          </a:prstGeom>
          <a:noFill/>
        </p:spPr>
        <p:txBody>
          <a:bodyPr wrap="square" rtlCol="0">
            <a:spAutoFit/>
          </a:bodyPr>
          <a:lstStyle/>
          <a:p>
            <a:pPr>
              <a:lnSpc>
                <a:spcPct val="150000"/>
              </a:lnSpc>
            </a:pPr>
            <a:r>
              <a:rPr lang="el-GR" sz="1400" b="1" dirty="0">
                <a:solidFill>
                  <a:srgbClr val="002060"/>
                </a:solidFill>
              </a:rPr>
              <a:t>Παρατήρηση σε ότι αφορά την Ταξινόμηση : </a:t>
            </a:r>
          </a:p>
          <a:p>
            <a:pPr>
              <a:lnSpc>
                <a:spcPct val="150000"/>
              </a:lnSpc>
            </a:pPr>
            <a:r>
              <a:rPr lang="el-GR" sz="1400" dirty="0"/>
              <a:t>Οχήματα Ειδικής Χρήσης-Ειδικού Σκοπού που λόγω της ειδικής κατασκευής τους, οι φορτίσεις αξόνων τους υπερβαίνουν τα οριζόμενα όρια από το ΠΔ 1161/77 όπως ισχύει, επιτρέπεται να ταξινομούνται με τα όρια που ορίζονται στο Π.Δ. 77/1998 (ΦΕΚ Α’ 71). </a:t>
            </a:r>
          </a:p>
          <a:p>
            <a:pPr>
              <a:lnSpc>
                <a:spcPct val="150000"/>
              </a:lnSpc>
            </a:pPr>
            <a:endParaRPr lang="el-GR" sz="1400" dirty="0"/>
          </a:p>
          <a:p>
            <a:pPr>
              <a:lnSpc>
                <a:spcPct val="150000"/>
              </a:lnSpc>
            </a:pPr>
            <a:r>
              <a:rPr lang="el-GR" sz="1400" dirty="0"/>
              <a:t>Σε αυτές τις περιπτώσεις: </a:t>
            </a:r>
          </a:p>
          <a:p>
            <a:pPr>
              <a:lnSpc>
                <a:spcPct val="150000"/>
              </a:lnSpc>
            </a:pPr>
            <a:r>
              <a:rPr lang="el-GR" sz="1400" dirty="0"/>
              <a:t>α. Για μεν τα </a:t>
            </a:r>
            <a:r>
              <a:rPr lang="el-GR" sz="1400" b="1" dirty="0"/>
              <a:t>καινούργια οχήματα</a:t>
            </a:r>
            <a:r>
              <a:rPr lang="el-GR" sz="1400" dirty="0"/>
              <a:t> απαιτείται προσκόμιση βεβαίωσης του κατασκευαστή για την ειδική κατασκευή του οχήματος. </a:t>
            </a:r>
          </a:p>
          <a:p>
            <a:pPr>
              <a:lnSpc>
                <a:spcPct val="150000"/>
              </a:lnSpc>
            </a:pPr>
            <a:r>
              <a:rPr lang="el-GR" sz="1400" dirty="0"/>
              <a:t>β. Για δε τα οχήματα </a:t>
            </a:r>
            <a:r>
              <a:rPr lang="el-GR" sz="1400" b="1" dirty="0"/>
              <a:t>Ειδικής Χρήσης-Ειδικού Σκοπού που έχουν ταξινομηθεί σε κράτη μέλη της ΕΕ και εισάγονται στην χώρα μας </a:t>
            </a:r>
            <a:r>
              <a:rPr lang="el-GR" sz="1400" dirty="0"/>
              <a:t>προς ταξινόμηση απαιτείται η προσκόμιση άδεια κυκλοφορίας ή άλλου επίσημου έγγραφου κρατικής αρχής κράτους – μέλους της Ε.Ε., από το οποίο να τεκμαίρεται ότι το όχημα αυτό είχε ταξινομηθεί ως όχημα Ειδικής Χρήσης-Ειδικού Σκοπού με τον συγκεκριμένο μηχανισμό που φέρει.</a:t>
            </a:r>
          </a:p>
          <a:p>
            <a:endParaRPr lang="el-GR" sz="1400" dirty="0"/>
          </a:p>
        </p:txBody>
      </p:sp>
      <p:pic>
        <p:nvPicPr>
          <p:cNvPr id="3" name="Picture 8" descr="Αποτέλεσμα εικόνας για γερανος clipar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05800" y="60198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ttp://www.poevy.gr/images/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409275"/>
            <a:ext cx="1371600" cy="448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5501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76952"/>
            <a:ext cx="4800600" cy="369332"/>
          </a:xfrm>
          <a:prstGeom prst="rect">
            <a:avLst/>
          </a:prstGeom>
          <a:noFill/>
        </p:spPr>
        <p:txBody>
          <a:bodyPr wrap="square" rtlCol="0">
            <a:spAutoFit/>
          </a:bodyPr>
          <a:lstStyle/>
          <a:p>
            <a:r>
              <a:rPr lang="el-GR" b="1" dirty="0"/>
              <a:t>Διαδικασία έκδοσης αδειών – 8 + 2 Στάδια</a:t>
            </a:r>
          </a:p>
        </p:txBody>
      </p:sp>
      <p:sp>
        <p:nvSpPr>
          <p:cNvPr id="5" name="TextBox 4"/>
          <p:cNvSpPr txBox="1"/>
          <p:nvPr/>
        </p:nvSpPr>
        <p:spPr>
          <a:xfrm>
            <a:off x="480060" y="1066800"/>
            <a:ext cx="8191500" cy="5478423"/>
          </a:xfrm>
          <a:prstGeom prst="rect">
            <a:avLst/>
          </a:prstGeom>
          <a:noFill/>
        </p:spPr>
        <p:txBody>
          <a:bodyPr wrap="square" rtlCol="0">
            <a:spAutoFit/>
          </a:bodyPr>
          <a:lstStyle/>
          <a:p>
            <a:endParaRPr lang="el-GR" sz="1400" dirty="0"/>
          </a:p>
          <a:p>
            <a:pPr marL="742950" indent="-400050">
              <a:lnSpc>
                <a:spcPct val="150000"/>
              </a:lnSpc>
              <a:buAutoNum type="arabicPeriod"/>
            </a:pPr>
            <a:r>
              <a:rPr lang="el-GR" sz="1400" b="1" dirty="0">
                <a:solidFill>
                  <a:srgbClr val="C00000"/>
                </a:solidFill>
              </a:rPr>
              <a:t>Επιλογή εγκεκριμένου μηχανικού του ΥΜΕ – </a:t>
            </a:r>
            <a:r>
              <a:rPr lang="el-GR" sz="1400" b="1" dirty="0">
                <a:solidFill>
                  <a:srgbClr val="002060"/>
                </a:solidFill>
              </a:rPr>
              <a:t>Προσοχή! Αναζήτηση στο ΜΗΤΡΩΟ ΜΗΧΑΝΙΚΩΝ</a:t>
            </a:r>
            <a:endParaRPr lang="en-US" sz="1400" b="1" dirty="0">
              <a:solidFill>
                <a:srgbClr val="002060"/>
              </a:solidFill>
            </a:endParaRPr>
          </a:p>
          <a:p>
            <a:pPr marL="742950" indent="-400050">
              <a:lnSpc>
                <a:spcPct val="150000"/>
              </a:lnSpc>
            </a:pPr>
            <a:r>
              <a:rPr lang="el-GR" sz="1400" b="1" dirty="0">
                <a:solidFill>
                  <a:srgbClr val="FF0000"/>
                </a:solidFill>
              </a:rPr>
              <a:t>	</a:t>
            </a:r>
            <a:r>
              <a:rPr lang="el-GR" sz="1400" dirty="0">
                <a:solidFill>
                  <a:srgbClr val="FF0000"/>
                </a:solidFill>
              </a:rPr>
              <a:t>(Δείτε σύνδεσμο: </a:t>
            </a:r>
            <a:r>
              <a:rPr lang="el-GR" sz="1400" i="1" dirty="0">
                <a:solidFill>
                  <a:srgbClr val="FF0000"/>
                </a:solidFill>
              </a:rPr>
              <a:t>ΑΔΑ-68ΖΡ465ΧΘΞ-ΚΝ1-Μητρώα Μηχανικ</a:t>
            </a:r>
            <a:r>
              <a:rPr lang="el-GR" sz="1400" dirty="0">
                <a:solidFill>
                  <a:srgbClr val="FF0000"/>
                </a:solidFill>
              </a:rPr>
              <a:t>ών)</a:t>
            </a:r>
          </a:p>
          <a:p>
            <a:pPr marL="742950" indent="-400050">
              <a:lnSpc>
                <a:spcPct val="150000"/>
              </a:lnSpc>
            </a:pPr>
            <a:r>
              <a:rPr lang="el-GR" sz="1400" b="1" dirty="0">
                <a:solidFill>
                  <a:srgbClr val="C00000"/>
                </a:solidFill>
              </a:rPr>
              <a:t>2.	Συγκέντρωση όλων των απαραίτητων νομιμοποιητικών εγγράφων του οχήματος από τον ιδιοκτήτη </a:t>
            </a:r>
            <a:r>
              <a:rPr lang="el-GR" sz="1400" b="1" dirty="0">
                <a:solidFill>
                  <a:srgbClr val="002060"/>
                </a:solidFill>
              </a:rPr>
              <a:t>(ΚΤΕΟ, Πιστοποιητικό Ταξινόμησης Τελωνίου, Έκδοση βιβλιαρίου Μεταβολών, Νομιμοποιητικά παραστατικά, κλπ)</a:t>
            </a:r>
          </a:p>
          <a:p>
            <a:pPr marL="742950" indent="-400050">
              <a:lnSpc>
                <a:spcPct val="150000"/>
              </a:lnSpc>
            </a:pPr>
            <a:r>
              <a:rPr lang="el-GR" sz="1400" b="1" dirty="0">
                <a:solidFill>
                  <a:srgbClr val="C00000"/>
                </a:solidFill>
              </a:rPr>
              <a:t>3.	Έλεγχος εγγράφων και οχήματος από τον εγκεκριμένο μηχανικό</a:t>
            </a:r>
          </a:p>
          <a:p>
            <a:pPr marL="742950" indent="-400050">
              <a:lnSpc>
                <a:spcPct val="150000"/>
              </a:lnSpc>
            </a:pPr>
            <a:r>
              <a:rPr lang="el-GR" sz="1400" b="1" dirty="0">
                <a:solidFill>
                  <a:srgbClr val="C00000"/>
                </a:solidFill>
              </a:rPr>
              <a:t>4.	Έκδοση παραβόλου από τον ιδιοκτήτη</a:t>
            </a:r>
          </a:p>
          <a:p>
            <a:pPr marL="742950" indent="-400050">
              <a:lnSpc>
                <a:spcPct val="150000"/>
              </a:lnSpc>
            </a:pPr>
            <a:r>
              <a:rPr lang="el-GR" sz="1400" b="1" dirty="0">
                <a:solidFill>
                  <a:srgbClr val="C00000"/>
                </a:solidFill>
              </a:rPr>
              <a:t>5.	Σύνταξη μελέτης, </a:t>
            </a:r>
            <a:r>
              <a:rPr lang="el-GR" sz="1400" dirty="0">
                <a:solidFill>
                  <a:srgbClr val="C00000"/>
                </a:solidFill>
              </a:rPr>
              <a:t>σχεδίου</a:t>
            </a:r>
            <a:r>
              <a:rPr lang="el-GR" sz="1400" b="1" dirty="0">
                <a:solidFill>
                  <a:srgbClr val="C00000"/>
                </a:solidFill>
              </a:rPr>
              <a:t> και φακέλου από τον εγκεκριμένο μηχανικό</a:t>
            </a:r>
          </a:p>
          <a:p>
            <a:pPr marL="742950" indent="-400050">
              <a:lnSpc>
                <a:spcPct val="150000"/>
              </a:lnSpc>
            </a:pPr>
            <a:r>
              <a:rPr lang="el-GR" sz="1400" b="1" dirty="0"/>
              <a:t>6.	Έκδοση Εντολής Ελέγχου από το ΥΜΕ</a:t>
            </a:r>
          </a:p>
          <a:p>
            <a:pPr marL="742950" indent="-400050">
              <a:lnSpc>
                <a:spcPct val="150000"/>
              </a:lnSpc>
            </a:pPr>
            <a:r>
              <a:rPr lang="el-GR" sz="1400" b="1" dirty="0"/>
              <a:t>7.	Έλεγχος του οχήματος από την εγγύτερη Διεύθυνση Μεταφορών ή Διεύθυνση Τεχνικών Έργων</a:t>
            </a:r>
          </a:p>
          <a:p>
            <a:pPr marL="742950" indent="-400050">
              <a:lnSpc>
                <a:spcPct val="150000"/>
              </a:lnSpc>
              <a:buAutoNum type="arabicPeriod" startAt="8"/>
            </a:pPr>
            <a:r>
              <a:rPr lang="el-GR" sz="1400" b="1" dirty="0"/>
              <a:t>Μεταβίβαση πρακτικών ελέγχου από τη Διεύθυνση η οποία διενήργησε τον έλεγχο</a:t>
            </a:r>
          </a:p>
          <a:p>
            <a:pPr marL="742950" indent="-400050">
              <a:lnSpc>
                <a:spcPct val="150000"/>
              </a:lnSpc>
              <a:buAutoNum type="arabicPeriod" startAt="8"/>
            </a:pPr>
            <a:endParaRPr lang="el-GR" sz="1400" b="1" dirty="0"/>
          </a:p>
          <a:p>
            <a:pPr marL="742950" indent="-400050">
              <a:lnSpc>
                <a:spcPct val="150000"/>
              </a:lnSpc>
            </a:pPr>
            <a:r>
              <a:rPr lang="el-GR" sz="1400" b="1" dirty="0">
                <a:solidFill>
                  <a:schemeClr val="accent3">
                    <a:lumMod val="50000"/>
                  </a:schemeClr>
                </a:solidFill>
              </a:rPr>
              <a:t>9.	Συνολικός έλεγχος φακέλου από το ΥΜΕ</a:t>
            </a:r>
          </a:p>
          <a:p>
            <a:pPr marL="742950" indent="-400050">
              <a:lnSpc>
                <a:spcPct val="150000"/>
              </a:lnSpc>
            </a:pPr>
            <a:r>
              <a:rPr lang="el-GR" sz="1400" b="1" dirty="0">
                <a:solidFill>
                  <a:schemeClr val="accent3">
                    <a:lumMod val="50000"/>
                  </a:schemeClr>
                </a:solidFill>
              </a:rPr>
              <a:t>10.	Έκδοση έγκρισης ταξινόμησης ή έκδοση έγκρισης τύπου ειδικής χρήσης ειδικού σκοπού από το ΥΜΕ</a:t>
            </a:r>
          </a:p>
          <a:p>
            <a:pPr>
              <a:lnSpc>
                <a:spcPct val="150000"/>
              </a:lnSpc>
            </a:pPr>
            <a:endParaRPr lang="el-GR" sz="1400" dirty="0"/>
          </a:p>
        </p:txBody>
      </p:sp>
      <p:pic>
        <p:nvPicPr>
          <p:cNvPr id="6" name="Picture 8" descr="Αποτέλεσμα εικόνας για γερανος clipar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05800" y="60198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http://www.poevy.gr/images/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409275"/>
            <a:ext cx="1371600" cy="448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0648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9600" y="1497717"/>
            <a:ext cx="7924800" cy="4293483"/>
          </a:xfrm>
          <a:prstGeom prst="rect">
            <a:avLst/>
          </a:prstGeom>
          <a:noFill/>
        </p:spPr>
        <p:txBody>
          <a:bodyPr wrap="square" rtlCol="0">
            <a:spAutoFit/>
          </a:bodyPr>
          <a:lstStyle/>
          <a:p>
            <a:pPr>
              <a:lnSpc>
                <a:spcPct val="150000"/>
              </a:lnSpc>
            </a:pPr>
            <a:r>
              <a:rPr lang="el-GR" sz="1400" dirty="0"/>
              <a:t>Η διαδικασία μεταβάλλεται στην περίπτωση οχήματος ειδικής χρήσης ειδικού σκοπού που προέκυψε από διασκευή. Μεγάλη προσοχή στην περίπτωση αυτή, απαιτείται στην επιλογή του αμαξοποιού μας. </a:t>
            </a:r>
          </a:p>
          <a:p>
            <a:pPr>
              <a:lnSpc>
                <a:spcPct val="150000"/>
              </a:lnSpc>
            </a:pPr>
            <a:endParaRPr lang="el-GR" sz="1400" dirty="0"/>
          </a:p>
          <a:p>
            <a:pPr>
              <a:lnSpc>
                <a:spcPct val="150000"/>
              </a:lnSpc>
            </a:pPr>
            <a:r>
              <a:rPr lang="el-GR" sz="1400" dirty="0"/>
              <a:t>Οι </a:t>
            </a:r>
            <a:r>
              <a:rPr lang="el-GR" sz="1400" b="1" dirty="0"/>
              <a:t>αμαξοποιοί</a:t>
            </a:r>
            <a:r>
              <a:rPr lang="el-GR" sz="1400" dirty="0"/>
              <a:t>, με δικαίωμα να διασκευάσουν όχημα σε όχημα ειδικής χρήσης ειδικού σκοπού, πρέπει να έχουν τα κάτωθι:</a:t>
            </a:r>
          </a:p>
          <a:p>
            <a:pPr>
              <a:lnSpc>
                <a:spcPct val="150000"/>
              </a:lnSpc>
            </a:pPr>
            <a:endParaRPr lang="el-GR" sz="1400" dirty="0"/>
          </a:p>
          <a:p>
            <a:pPr marL="571500" indent="-228600">
              <a:lnSpc>
                <a:spcPct val="150000"/>
              </a:lnSpc>
            </a:pPr>
            <a:r>
              <a:rPr lang="el-GR" sz="1400" dirty="0"/>
              <a:t>1.	ΣΤΑΚΟΔ 2003: 341.0,  342.0</a:t>
            </a:r>
          </a:p>
          <a:p>
            <a:pPr marL="571500" indent="-228600">
              <a:lnSpc>
                <a:spcPct val="150000"/>
              </a:lnSpc>
            </a:pPr>
            <a:r>
              <a:rPr lang="el-GR" sz="1400" dirty="0"/>
              <a:t>2.	ΣΤΑΚΟΔ 2008: ΚΑΤΗΓΟΡΙΕΣ ΑΠΟ 29.10.2 ΕΩΣ 5, 29.20.1 Ή 30.91.12.</a:t>
            </a:r>
          </a:p>
          <a:p>
            <a:pPr marL="571500" indent="-228600">
              <a:lnSpc>
                <a:spcPct val="150000"/>
              </a:lnSpc>
            </a:pPr>
            <a:r>
              <a:rPr lang="el-GR" sz="1400" dirty="0"/>
              <a:t>3.	ΠΙΣΤΟΠΟΙΗΣΗ ISO 9001:2008 (ΔΙΑΠΙΣΤΕΥΜΕΝΟ ΦΟΡΕΑ)</a:t>
            </a:r>
          </a:p>
          <a:p>
            <a:pPr marL="571500" indent="-228600">
              <a:lnSpc>
                <a:spcPct val="150000"/>
              </a:lnSpc>
            </a:pPr>
            <a:r>
              <a:rPr lang="el-GR" sz="1400" dirty="0"/>
              <a:t>4.	ΠΙΣΤΟΠΟΙΗΤΙΚΟ ΕΛΟΤ ΠΔ531/83(Α204) – περί αναγραφής στοιχείων πινακίδας κατασκευαστή</a:t>
            </a:r>
          </a:p>
          <a:p>
            <a:pPr marL="571500" indent="-228600">
              <a:lnSpc>
                <a:spcPct val="150000"/>
              </a:lnSpc>
            </a:pPr>
            <a:r>
              <a:rPr lang="el-GR" sz="1400" dirty="0"/>
              <a:t>5.	ΠΙΣΤΟΠΟΙΗΣΗ ΣΥΓΚΟΛΗΣΕΩΝ ΕΝ 15609 (ΔΙΑΠΙΣΤΕΥΜΕΝΟ ΦΟΡΕΑ)</a:t>
            </a:r>
          </a:p>
          <a:p>
            <a:pPr marL="571500" indent="-228600">
              <a:lnSpc>
                <a:spcPct val="150000"/>
              </a:lnSpc>
            </a:pPr>
            <a:r>
              <a:rPr lang="el-GR" sz="1400" dirty="0"/>
              <a:t>6.	ΠΙΣΤΟΠΟΙΗΣΗ ΣΥΓΚΟΛΗΤΩΝ ΕΝ-287 (ΔΙΑΠΙΣΤΕΥΜΕΝΟ ΦΟΡΕΑ)</a:t>
            </a:r>
          </a:p>
          <a:p>
            <a:pPr>
              <a:lnSpc>
                <a:spcPct val="150000"/>
              </a:lnSpc>
            </a:pPr>
            <a:endParaRPr lang="el-GR" sz="1400" dirty="0"/>
          </a:p>
        </p:txBody>
      </p:sp>
      <p:sp>
        <p:nvSpPr>
          <p:cNvPr id="6" name="TextBox 5"/>
          <p:cNvSpPr txBox="1"/>
          <p:nvPr/>
        </p:nvSpPr>
        <p:spPr>
          <a:xfrm>
            <a:off x="304800" y="1005007"/>
            <a:ext cx="4800600" cy="369332"/>
          </a:xfrm>
          <a:prstGeom prst="rect">
            <a:avLst/>
          </a:prstGeom>
          <a:noFill/>
        </p:spPr>
        <p:txBody>
          <a:bodyPr wrap="square" rtlCol="0">
            <a:spAutoFit/>
          </a:bodyPr>
          <a:lstStyle/>
          <a:p>
            <a:r>
              <a:rPr lang="el-GR" b="1" dirty="0"/>
              <a:t>Διασκευή οχήματος - Αμαξοποιός</a:t>
            </a:r>
          </a:p>
        </p:txBody>
      </p:sp>
      <p:pic>
        <p:nvPicPr>
          <p:cNvPr id="4" name="Picture 8" descr="Αποτέλεσμα εικόνας για γερανος clipar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05800" y="60198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http://www.poevy.gr/images/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409275"/>
            <a:ext cx="1371600" cy="448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2667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0" y="1066800"/>
            <a:ext cx="7162800" cy="5216813"/>
          </a:xfrm>
          <a:prstGeom prst="rect">
            <a:avLst/>
          </a:prstGeom>
          <a:noFill/>
        </p:spPr>
        <p:txBody>
          <a:bodyPr wrap="square" rtlCol="0">
            <a:spAutoFit/>
          </a:bodyPr>
          <a:lstStyle/>
          <a:p>
            <a:pPr>
              <a:lnSpc>
                <a:spcPct val="150000"/>
              </a:lnSpc>
            </a:pPr>
            <a:r>
              <a:rPr lang="el-GR" dirty="0"/>
              <a:t>Η συνολική διαδικασία </a:t>
            </a:r>
            <a:r>
              <a:rPr lang="el-GR" b="1" dirty="0"/>
              <a:t>διαρκεί από 2 έως 6 μήνες, </a:t>
            </a:r>
          </a:p>
          <a:p>
            <a:pPr>
              <a:lnSpc>
                <a:spcPct val="150000"/>
              </a:lnSpc>
            </a:pPr>
            <a:r>
              <a:rPr lang="el-GR" b="1" dirty="0"/>
              <a:t>από την ημέρα κατάθεσης του πλήρους φακέλου στο ΥΜΕ</a:t>
            </a:r>
            <a:r>
              <a:rPr lang="el-GR" dirty="0"/>
              <a:t>.</a:t>
            </a:r>
          </a:p>
          <a:p>
            <a:pPr>
              <a:lnSpc>
                <a:spcPct val="150000"/>
              </a:lnSpc>
            </a:pPr>
            <a:endParaRPr lang="el-GR" dirty="0"/>
          </a:p>
          <a:p>
            <a:pPr>
              <a:lnSpc>
                <a:spcPct val="150000"/>
              </a:lnSpc>
            </a:pPr>
            <a:r>
              <a:rPr lang="el-GR" i="1" dirty="0">
                <a:solidFill>
                  <a:schemeClr val="tx1">
                    <a:lumMod val="75000"/>
                    <a:lumOff val="25000"/>
                  </a:schemeClr>
                </a:solidFill>
              </a:rPr>
              <a:t>Ενδεικτικό κόστος :</a:t>
            </a:r>
          </a:p>
          <a:p>
            <a:pPr>
              <a:lnSpc>
                <a:spcPct val="150000"/>
              </a:lnSpc>
            </a:pPr>
            <a:r>
              <a:rPr lang="el-GR" i="1" dirty="0">
                <a:solidFill>
                  <a:schemeClr val="tx1">
                    <a:lumMod val="75000"/>
                    <a:lumOff val="25000"/>
                  </a:schemeClr>
                </a:solidFill>
              </a:rPr>
              <a:t>Παράβολο: 120€ ή 200€ ή 320€ ανάλογα την κατηγορία</a:t>
            </a:r>
          </a:p>
          <a:p>
            <a:pPr>
              <a:lnSpc>
                <a:spcPct val="150000"/>
              </a:lnSpc>
            </a:pPr>
            <a:r>
              <a:rPr lang="el-GR" i="1" dirty="0">
                <a:solidFill>
                  <a:schemeClr val="tx1">
                    <a:lumMod val="75000"/>
                    <a:lumOff val="25000"/>
                  </a:schemeClr>
                </a:solidFill>
              </a:rPr>
              <a:t>Φάκελος με Μελέτες, ζυγολόγια, επιθεώρηση: 800€ - 1.200€ (χωρίς ΦΠΑ)</a:t>
            </a:r>
          </a:p>
          <a:p>
            <a:pPr>
              <a:lnSpc>
                <a:spcPct val="150000"/>
              </a:lnSpc>
            </a:pPr>
            <a:r>
              <a:rPr lang="el-GR" i="1" dirty="0">
                <a:solidFill>
                  <a:schemeClr val="tx1">
                    <a:lumMod val="75000"/>
                    <a:lumOff val="25000"/>
                  </a:schemeClr>
                </a:solidFill>
              </a:rPr>
              <a:t>Αμαξοποιός: +++ ανάλογα τις διασκευές</a:t>
            </a:r>
          </a:p>
          <a:p>
            <a:pPr>
              <a:lnSpc>
                <a:spcPct val="150000"/>
              </a:lnSpc>
            </a:pPr>
            <a:endParaRPr lang="el-GR" dirty="0"/>
          </a:p>
          <a:p>
            <a:pPr>
              <a:lnSpc>
                <a:spcPct val="150000"/>
              </a:lnSpc>
            </a:pPr>
            <a:endParaRPr lang="el-GR" dirty="0"/>
          </a:p>
          <a:p>
            <a:pPr>
              <a:lnSpc>
                <a:spcPct val="150000"/>
              </a:lnSpc>
            </a:pPr>
            <a:r>
              <a:rPr lang="el-GR" sz="1400" b="1" dirty="0"/>
              <a:t>Σημείωση:</a:t>
            </a:r>
          </a:p>
          <a:p>
            <a:pPr>
              <a:lnSpc>
                <a:spcPct val="150000"/>
              </a:lnSpc>
            </a:pPr>
            <a:r>
              <a:rPr lang="el-GR" sz="1400" dirty="0"/>
              <a:t>Το όχημα πρέπει να είναι σε άριστη κατάσταση και σε θέση στάθμευσης, ήδη από τη φάση της υποβολής του φακέλου.</a:t>
            </a:r>
          </a:p>
          <a:p>
            <a:pPr>
              <a:lnSpc>
                <a:spcPct val="150000"/>
              </a:lnSpc>
            </a:pPr>
            <a:endParaRPr lang="el-GR" dirty="0"/>
          </a:p>
        </p:txBody>
      </p:sp>
      <p:pic>
        <p:nvPicPr>
          <p:cNvPr id="3" name="Picture 8" descr="Αποτέλεσμα εικόνας για γερανος clipar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05800" y="60198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ttp://www.poevy.gr/images/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409275"/>
            <a:ext cx="1371600" cy="448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7635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Ορθογώνιο 4"/>
          <p:cNvSpPr/>
          <p:nvPr/>
        </p:nvSpPr>
        <p:spPr>
          <a:xfrm>
            <a:off x="0" y="2743200"/>
            <a:ext cx="9144000" cy="9144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TextBox 3"/>
          <p:cNvSpPr txBox="1"/>
          <p:nvPr/>
        </p:nvSpPr>
        <p:spPr>
          <a:xfrm>
            <a:off x="228600" y="381000"/>
            <a:ext cx="8610600" cy="6170920"/>
          </a:xfrm>
          <a:prstGeom prst="rect">
            <a:avLst/>
          </a:prstGeom>
          <a:noFill/>
        </p:spPr>
        <p:txBody>
          <a:bodyPr wrap="square" rtlCol="0">
            <a:spAutoFit/>
          </a:bodyPr>
          <a:lstStyle/>
          <a:p>
            <a:r>
              <a:rPr lang="el-GR" dirty="0"/>
              <a:t>4.</a:t>
            </a:r>
            <a:r>
              <a:rPr lang="el-GR" b="1" dirty="0"/>
              <a:t>	Έκδοση παραβόλου από τον ιδιοκτήτη</a:t>
            </a:r>
          </a:p>
          <a:p>
            <a:r>
              <a:rPr lang="el-GR" sz="1400" dirty="0"/>
              <a:t>Αποδεικτικό στοιχείο ότι καταβλήθηκε ειδικό τέλος έκδοσης έγκρισης όπως ορίζεται στο άρθρο 3 της υπουργικής απόφασης </a:t>
            </a:r>
            <a:r>
              <a:rPr lang="el-GR" sz="1400" dirty="0">
                <a:solidFill>
                  <a:srgbClr val="FF0000"/>
                </a:solidFill>
              </a:rPr>
              <a:t>Φ23/51193/5992/07 (ΦΕΚ Β'786) </a:t>
            </a:r>
            <a:r>
              <a:rPr lang="el-GR" sz="1400" dirty="0"/>
              <a:t>περί τελών έκδοσης εθνικών εγκρίσεων τύπου και δελτίων κοινοποίησης κοινοτικών εγκρίσεων τύπου των διαφόρων κατηγοριών οχημάτων ανάλογα με το όχημα και το είδος της εκδιδόμενης έγκρισης.</a:t>
            </a:r>
          </a:p>
          <a:p>
            <a:r>
              <a:rPr lang="el-GR" sz="1400" dirty="0"/>
              <a:t>  </a:t>
            </a:r>
          </a:p>
          <a:p>
            <a:pPr>
              <a:spcAft>
                <a:spcPts val="600"/>
              </a:spcAft>
            </a:pPr>
            <a:r>
              <a:rPr lang="el-GR" sz="1400" b="1" dirty="0"/>
              <a:t>Τέλη έκδοσης εθνικών εγκρίσεων τύπου και δελτίων κοινοποίησης κοινοτικών εγκρίσεων τύπου των διαφόρων κατηγοριών οχημάτων: </a:t>
            </a:r>
          </a:p>
          <a:p>
            <a:pPr>
              <a:spcAft>
                <a:spcPts val="600"/>
              </a:spcAft>
            </a:pPr>
            <a:r>
              <a:rPr lang="el-GR" sz="1400" b="1" dirty="0"/>
              <a:t>1. </a:t>
            </a:r>
            <a:r>
              <a:rPr lang="el-GR" sz="1400" dirty="0"/>
              <a:t>Για τη χορήγηση εθνικής έγκρισης τύπου ή των δελτίων κοινοποίησης εγκρίσεων τύπου ΕΕ σύμφωνα με τις κείμενες διατάξεις θα εισπράττεται ειδικό τέλος ως εξής: </a:t>
            </a:r>
          </a:p>
          <a:p>
            <a:pPr>
              <a:spcAft>
                <a:spcPts val="600"/>
              </a:spcAft>
              <a:tabLst>
                <a:tab pos="4457700" algn="l"/>
              </a:tabLst>
            </a:pPr>
            <a:r>
              <a:rPr lang="el-GR" sz="1400" dirty="0"/>
              <a:t>α) Οχήματα κατηγορίας Μ1, Ν1, Ο1 και Ο2 	διακόσια (200) € ευρώ</a:t>
            </a:r>
          </a:p>
          <a:p>
            <a:pPr>
              <a:spcAft>
                <a:spcPts val="600"/>
              </a:spcAft>
              <a:tabLst>
                <a:tab pos="4457700" algn="l"/>
              </a:tabLst>
            </a:pPr>
            <a:r>
              <a:rPr lang="el-GR" sz="1400" dirty="0"/>
              <a:t>β) Οχήματα κατηγορίας Μ2, Μ3, Ν2, Ν3, Ο3 και Ο4 	τριακόσια είκοσι (320) € ευρώ</a:t>
            </a:r>
          </a:p>
          <a:p>
            <a:pPr>
              <a:spcAft>
                <a:spcPts val="600"/>
              </a:spcAft>
              <a:tabLst>
                <a:tab pos="4457700" algn="l"/>
              </a:tabLst>
            </a:pPr>
            <a:r>
              <a:rPr lang="el-GR" sz="1400" dirty="0"/>
              <a:t>γ) Οχήματα κατηγορίας L1e, L2e, L3e, L4e, L5e, L6e και L7e 	εκατόν είκοσι (120) € ευρώ</a:t>
            </a:r>
          </a:p>
          <a:p>
            <a:pPr>
              <a:spcAft>
                <a:spcPts val="600"/>
              </a:spcAft>
            </a:pPr>
            <a:r>
              <a:rPr lang="el-GR" sz="1400" dirty="0"/>
              <a:t>Οι ορισμοί των παραπάνω κατηγοριών δίδονται στις υπ’ </a:t>
            </a:r>
            <a:r>
              <a:rPr lang="el-GR" sz="1400" dirty="0" err="1"/>
              <a:t>αριθμ</a:t>
            </a:r>
            <a:r>
              <a:rPr lang="el-GR" sz="1400" dirty="0"/>
              <a:t>. </a:t>
            </a:r>
            <a:r>
              <a:rPr lang="el-GR" sz="1400" dirty="0">
                <a:solidFill>
                  <a:srgbClr val="C00000"/>
                </a:solidFill>
              </a:rPr>
              <a:t>47271/3950/92 (ΦΕΚ 764 Β) </a:t>
            </a:r>
            <a:r>
              <a:rPr lang="el-GR" sz="1400" dirty="0"/>
              <a:t>και </a:t>
            </a:r>
            <a:r>
              <a:rPr lang="el-GR" sz="1400" dirty="0">
                <a:solidFill>
                  <a:srgbClr val="C00000"/>
                </a:solidFill>
              </a:rPr>
              <a:t>48145/2327/03</a:t>
            </a:r>
            <a:r>
              <a:rPr lang="el-GR" sz="1400" dirty="0"/>
              <a:t> κοινές υπουργικές αποφάσεις </a:t>
            </a:r>
            <a:r>
              <a:rPr lang="el-GR" sz="1400" dirty="0">
                <a:solidFill>
                  <a:srgbClr val="C00000"/>
                </a:solidFill>
              </a:rPr>
              <a:t>(ΦΕΚ 1207 Β΄)</a:t>
            </a:r>
            <a:r>
              <a:rPr lang="el-GR" sz="1400" dirty="0"/>
              <a:t>.</a:t>
            </a:r>
          </a:p>
          <a:p>
            <a:pPr>
              <a:spcAft>
                <a:spcPts val="600"/>
              </a:spcAft>
            </a:pPr>
            <a:r>
              <a:rPr lang="el-GR" sz="1300" b="1" dirty="0"/>
              <a:t>2. </a:t>
            </a:r>
            <a:r>
              <a:rPr lang="el-GR" sz="1300" dirty="0"/>
              <a:t>Για μεμονωμένες εθνικές εγκρίσεις τύπου ή δελτία κοινοποίησης ΕΕ των περιπτώσεων </a:t>
            </a:r>
            <a:r>
              <a:rPr lang="el-GR" sz="1300" dirty="0" err="1"/>
              <a:t>α΄</a:t>
            </a:r>
            <a:r>
              <a:rPr lang="el-GR" sz="1300" dirty="0"/>
              <a:t>, </a:t>
            </a:r>
            <a:r>
              <a:rPr lang="el-GR" sz="1300" dirty="0" err="1"/>
              <a:t>β΄</a:t>
            </a:r>
            <a:r>
              <a:rPr lang="el-GR" sz="1300" dirty="0"/>
              <a:t> και </a:t>
            </a:r>
            <a:r>
              <a:rPr lang="el-GR" sz="1300" dirty="0" err="1"/>
              <a:t>γ΄</a:t>
            </a:r>
            <a:r>
              <a:rPr lang="el-GR" sz="1300" dirty="0"/>
              <a:t> της παρ. 1 θα εισπράττεται το ένα πέμπτο (1/5) του αντίστοιχου ειδικού τέλους. </a:t>
            </a:r>
          </a:p>
          <a:p>
            <a:pPr>
              <a:spcAft>
                <a:spcPts val="600"/>
              </a:spcAft>
            </a:pPr>
            <a:r>
              <a:rPr lang="el-GR" sz="1300" b="1" dirty="0"/>
              <a:t>3. </a:t>
            </a:r>
            <a:r>
              <a:rPr lang="el-GR" sz="1300" dirty="0"/>
              <a:t>Για τη συμπλήρωση ή επέκταση ή διόρθωση ή τροποποίηση εθνικών εγκρίσεων τύπου και με άλλες παραλλαγές θα εισπράττεται το ένα πέμπτο (1/5) του αντίστοιχου παραβόλου, που καθορίζεται στην παρά </a:t>
            </a:r>
            <a:r>
              <a:rPr lang="el-GR" sz="1300" dirty="0" err="1"/>
              <a:t>γραφο</a:t>
            </a:r>
            <a:r>
              <a:rPr lang="el-GR" sz="1300" dirty="0"/>
              <a:t> 1, για κάθε επιπλέον παραλλαγή και μέχρι του τριπλασίου του ανωτέρω ειδικού τέλους. </a:t>
            </a:r>
          </a:p>
          <a:p>
            <a:pPr>
              <a:spcAft>
                <a:spcPts val="600"/>
              </a:spcAft>
            </a:pPr>
            <a:r>
              <a:rPr lang="el-GR" sz="1300" b="1" dirty="0"/>
              <a:t>4. </a:t>
            </a:r>
            <a:r>
              <a:rPr lang="el-GR" sz="1300" dirty="0"/>
              <a:t>Για τη συμπλήρωση ή επέκταση ή διόρθωση ή τροποποίηση δελτίων κοινοποίησης ΕΕ θα εισπράττεται το ένα πέμπτο (1/5) του αντίστοιχου ειδικού τέλους, που καθορίζεται στην παράγραφο 1. </a:t>
            </a:r>
          </a:p>
          <a:p>
            <a:pPr>
              <a:spcAft>
                <a:spcPts val="600"/>
              </a:spcAft>
            </a:pPr>
            <a:r>
              <a:rPr lang="el-GR" sz="1300" b="1" dirty="0"/>
              <a:t>5. </a:t>
            </a:r>
            <a:r>
              <a:rPr lang="el-GR" sz="1300" dirty="0"/>
              <a:t>Εάν στην αρχική εθνική έγκριση τύπου περιλαμβάνονται παραπάνω από πέντε παραλλαγές, θα εισπράττεται επιπλέον ειδικό τέλος σύμφωνα με την παράγραφο 3.</a:t>
            </a:r>
          </a:p>
          <a:p>
            <a:endParaRPr lang="el-GR" sz="1400" dirty="0"/>
          </a:p>
        </p:txBody>
      </p:sp>
      <p:pic>
        <p:nvPicPr>
          <p:cNvPr id="6" name="Picture 8" descr="Αποτέλεσμα εικόνας για γερανος clipar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05800" y="60198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http://www.poevy.gr/images/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409275"/>
            <a:ext cx="1371600" cy="448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713377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771</TotalTime>
  <Words>2496</Words>
  <Application>Microsoft Office PowerPoint</Application>
  <PresentationFormat>Προβολή στην οθόνη (4:3)</PresentationFormat>
  <Paragraphs>129</Paragraphs>
  <Slides>15</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15</vt:i4>
      </vt:variant>
    </vt:vector>
  </HeadingPairs>
  <TitlesOfParts>
    <vt:vector size="21" baseType="lpstr">
      <vt:lpstr>Arial</vt:lpstr>
      <vt:lpstr>Arial Narrow</vt:lpstr>
      <vt:lpstr>Calibri</vt:lpstr>
      <vt:lpstr>open sans</vt:lpstr>
      <vt:lpstr>Tahoma</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Zoe</dc:creator>
  <cp:lastModifiedBy>ΠΟΕΒΥ Πανελλήνια Ομοσπονδία Εμπόρων Βιοτεχνών Υαλοπινάκων</cp:lastModifiedBy>
  <cp:revision>56</cp:revision>
  <cp:lastPrinted>2019-11-19T14:18:59Z</cp:lastPrinted>
  <dcterms:created xsi:type="dcterms:W3CDTF">2019-11-18T12:20:04Z</dcterms:created>
  <dcterms:modified xsi:type="dcterms:W3CDTF">2023-10-24T10:13:21Z</dcterms:modified>
</cp:coreProperties>
</file>